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2" r:id="rId5"/>
    <p:sldId id="271" r:id="rId6"/>
    <p:sldId id="272" r:id="rId7"/>
    <p:sldId id="273" r:id="rId8"/>
    <p:sldId id="274" r:id="rId9"/>
    <p:sldId id="263" r:id="rId10"/>
    <p:sldId id="281" r:id="rId11"/>
    <p:sldId id="264" r:id="rId12"/>
    <p:sldId id="269" r:id="rId13"/>
    <p:sldId id="270" r:id="rId14"/>
    <p:sldId id="282" r:id="rId15"/>
    <p:sldId id="275" r:id="rId16"/>
    <p:sldId id="276" r:id="rId17"/>
    <p:sldId id="283" r:id="rId18"/>
    <p:sldId id="279" r:id="rId19"/>
    <p:sldId id="277" r:id="rId20"/>
    <p:sldId id="278" r:id="rId21"/>
    <p:sldId id="280" r:id="rId2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BE85B-3D63-470A-A369-8E42B4C1F0B2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846FD-DE15-4E14-9CF3-DCC1B7FA6D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41CA9-D468-4AB2-B9A8-F08FF10CA9D7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54B9B-9698-48CC-9ABA-860EEF204B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07D9E-E574-48C7-A346-29282D31570E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85BBE-6878-4D90-93D2-B34FFFA5A2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E2D97-34B1-44A4-8ABB-85CB0520A95B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D99F9-9ED9-414C-AB60-EEB3A16F39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20190-9CB1-4F93-8EEC-DCD63309CA71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43E3E-8808-42AB-AEBA-0FA31FD074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60DC1-47E2-4F2E-9EC3-513AAE64C14A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82690-2C9A-46EA-B23C-92E6BB6CE1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2E7FB-E6BB-44BB-8658-D32B065441FF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57989-2ED2-487F-AEE7-7106E6CA94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A767C-5A5F-4297-976E-F52149D02294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59779-E396-4E65-86AA-243A95636F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129C7-2853-4445-9C2E-198939EE9D61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41FCA-9B9A-4A0A-B6C2-16E1EEA9E9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12370-83F7-4468-AE73-BE805C0C5920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4ABF6-C2CC-4B2B-8DE3-64CF75AAF73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8527B-51C8-4C9C-8B50-129E9510B150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AC9BD-AE0F-4F8A-BA3D-BF690107B9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1B7FB1-2BD6-4DC6-B6CB-A8757C3321E6}" type="datetimeFigureOut">
              <a:rPr lang="pt-BR"/>
              <a:pPr>
                <a:defRPr/>
              </a:pPr>
              <a:t>28/10/2009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33DEBA-BAE3-474F-92FD-9FD2873057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bluetoothME_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857375"/>
            <a:ext cx="735647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Quem</a:t>
            </a: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Sou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643063" y="1633538"/>
            <a:ext cx="58578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400" b="1" u="sng" dirty="0" err="1">
                <a:latin typeface="+mn-lt"/>
              </a:rPr>
              <a:t>Grinaldo</a:t>
            </a:r>
            <a:r>
              <a:rPr lang="pt-BR" sz="2400" b="1" u="sng" dirty="0">
                <a:latin typeface="+mn-lt"/>
              </a:rPr>
              <a:t> Lopes de Oliveira</a:t>
            </a:r>
          </a:p>
          <a:p>
            <a:pPr algn="ctr">
              <a:defRPr/>
            </a:pPr>
            <a:r>
              <a:rPr lang="pt-BR" sz="2400" b="1" dirty="0">
                <a:latin typeface="+mn-lt"/>
              </a:rPr>
              <a:t>Professor Universitário</a:t>
            </a:r>
          </a:p>
          <a:p>
            <a:pPr algn="ctr">
              <a:defRPr/>
            </a:pPr>
            <a:r>
              <a:rPr lang="pt-BR" sz="2400" b="1" dirty="0">
                <a:latin typeface="+mn-lt"/>
              </a:rPr>
              <a:t>Consultor de Tecnologia</a:t>
            </a:r>
          </a:p>
        </p:txBody>
      </p:sp>
      <p:sp>
        <p:nvSpPr>
          <p:cNvPr id="3078" name="CaixaDeTexto 7"/>
          <p:cNvSpPr txBox="1">
            <a:spLocks noChangeArrowheads="1"/>
          </p:cNvSpPr>
          <p:nvPr/>
        </p:nvSpPr>
        <p:spPr bwMode="auto">
          <a:xfrm>
            <a:off x="1071563" y="3022600"/>
            <a:ext cx="70008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/>
              <a:t>Mestre em Redes de Computadores</a:t>
            </a:r>
          </a:p>
          <a:p>
            <a:pPr algn="ctr"/>
            <a:r>
              <a:rPr lang="pt-BR" sz="2000"/>
              <a:t>Especialista em Administração de Empresas</a:t>
            </a:r>
          </a:p>
          <a:p>
            <a:pPr algn="ctr"/>
            <a:r>
              <a:rPr lang="pt-BR" sz="2000"/>
              <a:t>Especialista em Sistemas de Informação</a:t>
            </a:r>
          </a:p>
          <a:p>
            <a:pPr algn="ctr"/>
            <a:r>
              <a:rPr lang="pt-BR" sz="2000"/>
              <a:t>Graduado em Processamento de Dados</a:t>
            </a:r>
          </a:p>
          <a:p>
            <a:pPr algn="ctr"/>
            <a:r>
              <a:rPr lang="pt-BR" sz="2000"/>
              <a:t>Técnico em Eletrônica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1" name="Picture 2" descr="http://atualizem.net/fotos/2007/02/cereb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88" y="1214438"/>
            <a:ext cx="2857500" cy="197167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9" name="CaixaDeTexto 8"/>
          <p:cNvSpPr txBox="1"/>
          <p:nvPr/>
        </p:nvSpPr>
        <p:spPr>
          <a:xfrm>
            <a:off x="2214563" y="3357563"/>
            <a:ext cx="47148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Século XXI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143108" y="3929066"/>
            <a:ext cx="521497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8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Informação em Rede</a:t>
            </a:r>
            <a:endParaRPr lang="pt-BR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43108" y="4643446"/>
            <a:ext cx="521497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8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Novas Gerações</a:t>
            </a:r>
            <a:endParaRPr lang="pt-BR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143108" y="5429264"/>
            <a:ext cx="521497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8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8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Novos Comportamentos</a:t>
            </a:r>
            <a:endParaRPr lang="pt-BR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008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5" name="Picture 2" descr="http://images.jacotei.com.br/grd/904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75" y="1143000"/>
            <a:ext cx="1982788" cy="28733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13" name="CaixaDeTexto 12"/>
          <p:cNvSpPr txBox="1"/>
          <p:nvPr/>
        </p:nvSpPr>
        <p:spPr>
          <a:xfrm>
            <a:off x="1714500" y="4500563"/>
            <a:ext cx="5857875" cy="4619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Antes: Praticar o marketing de massa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928662" y="5357826"/>
            <a:ext cx="7429552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Agora: Praticar o marketing para o público-alvo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http://zheller.files.wordpress.com/2009/03/minority-repo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1142984"/>
            <a:ext cx="6096000" cy="406717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sp>
        <p:nvSpPr>
          <p:cNvPr id="6150" name="CaixaDeTexto 5"/>
          <p:cNvSpPr txBox="1">
            <a:spLocks noChangeArrowheads="1"/>
          </p:cNvSpPr>
          <p:nvPr/>
        </p:nvSpPr>
        <p:spPr bwMode="auto">
          <a:xfrm>
            <a:off x="1571625" y="5572125"/>
            <a:ext cx="6429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/>
              <a:t>Cena do filme Minority Report </a:t>
            </a:r>
          </a:p>
          <a:p>
            <a:pPr algn="ctr"/>
            <a:r>
              <a:rPr lang="pt-BR" sz="2000"/>
              <a:t>Demonstração de Marketing Identificado via Íris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3" name="CaixaDeTexto 4"/>
          <p:cNvSpPr txBox="1">
            <a:spLocks noChangeArrowheads="1"/>
          </p:cNvSpPr>
          <p:nvPr/>
        </p:nvSpPr>
        <p:spPr bwMode="auto">
          <a:xfrm>
            <a:off x="1071563" y="1071563"/>
            <a:ext cx="7500937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 dirty="0"/>
              <a:t>Questões</a:t>
            </a:r>
          </a:p>
          <a:p>
            <a:pPr algn="ctr"/>
            <a:endParaRPr lang="pt-BR" sz="2000" b="1" dirty="0"/>
          </a:p>
          <a:p>
            <a:pPr algn="ctr"/>
            <a:r>
              <a:rPr lang="pt-BR" sz="2000" b="1" dirty="0"/>
              <a:t>Com a tecnologia atual, como garantir o Marketing Identificado ?</a:t>
            </a:r>
          </a:p>
          <a:p>
            <a:pPr algn="ctr"/>
            <a:endParaRPr lang="pt-BR" sz="2000" b="1" dirty="0"/>
          </a:p>
          <a:p>
            <a:pPr algn="ctr"/>
            <a:r>
              <a:rPr lang="pt-BR" sz="2000" b="1" dirty="0"/>
              <a:t>Como direcionar esforços de marketing </a:t>
            </a:r>
            <a:r>
              <a:rPr lang="pt-BR" sz="2000" b="1" i="1" dirty="0" err="1"/>
              <a:t>one-to-one</a:t>
            </a:r>
            <a:r>
              <a:rPr lang="pt-BR" sz="2000" b="1" i="1" dirty="0"/>
              <a:t> </a:t>
            </a:r>
            <a:r>
              <a:rPr lang="pt-BR" sz="2000" b="1" dirty="0"/>
              <a:t>para consumidores habituais?</a:t>
            </a:r>
          </a:p>
          <a:p>
            <a:pPr algn="ctr"/>
            <a:endParaRPr lang="pt-BR" sz="2000" b="1" dirty="0"/>
          </a:p>
          <a:p>
            <a:pPr algn="ctr"/>
            <a:r>
              <a:rPr lang="pt-BR" sz="2000" b="1" dirty="0"/>
              <a:t>Como prever a ação dos consumidores e antever tendências de consumo ?</a:t>
            </a:r>
          </a:p>
        </p:txBody>
      </p:sp>
      <p:pic>
        <p:nvPicPr>
          <p:cNvPr id="39940" name="Picture 4" descr="C:\Users\gribolinha\AppData\Local\Microsoft\Windows\Temporary Internet Files\Content.IE5\MW30PZ1T\MCj0404263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4643446"/>
            <a:ext cx="1838325" cy="169545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7" name="Picture 2" descr="http://movimentouniversal.files.wordpress.com/2009/04/celular-sony-ericsson-s5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1785938"/>
            <a:ext cx="1781175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CaixaDeTexto 10"/>
          <p:cNvSpPr txBox="1">
            <a:spLocks noChangeArrowheads="1"/>
          </p:cNvSpPr>
          <p:nvPr/>
        </p:nvSpPr>
        <p:spPr bwMode="auto">
          <a:xfrm>
            <a:off x="2214563" y="1285875"/>
            <a:ext cx="6643687" cy="384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O Celular</a:t>
            </a:r>
          </a:p>
          <a:p>
            <a:endParaRPr lang="pt-BR" sz="2000"/>
          </a:p>
          <a:p>
            <a:r>
              <a:rPr lang="pt-BR" sz="2000" i="1"/>
              <a:t>Brasil atingirá 170 milhões de celulares em 2009 </a:t>
            </a:r>
            <a:r>
              <a:rPr lang="pt-BR" sz="2000"/>
              <a:t>(Folha Online).</a:t>
            </a:r>
          </a:p>
          <a:p>
            <a:endParaRPr lang="pt-BR" sz="2000"/>
          </a:p>
          <a:p>
            <a:r>
              <a:rPr lang="pt-BR" sz="2000"/>
              <a:t>Os aparelhos celulares atualmente apresentam uma forte convergência à internet.</a:t>
            </a:r>
          </a:p>
          <a:p>
            <a:endParaRPr lang="pt-BR" sz="2000"/>
          </a:p>
          <a:p>
            <a:r>
              <a:rPr lang="pt-BR" sz="2000"/>
              <a:t>Integra-se a outros dispositivos por intermédio de interfaces de comunicação, dentre os quais, o </a:t>
            </a:r>
            <a:r>
              <a:rPr lang="pt-BR" sz="2000" i="1"/>
              <a:t>bluetooth</a:t>
            </a:r>
            <a:r>
              <a:rPr lang="pt-BR" sz="2000"/>
              <a:t>.</a:t>
            </a:r>
          </a:p>
          <a:p>
            <a:endParaRPr lang="pt-BR" sz="2000"/>
          </a:p>
          <a:p>
            <a:endParaRPr lang="pt-BR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1" name="CaixaDeTexto 10"/>
          <p:cNvSpPr txBox="1">
            <a:spLocks noChangeArrowheads="1"/>
          </p:cNvSpPr>
          <p:nvPr/>
        </p:nvSpPr>
        <p:spPr bwMode="auto">
          <a:xfrm>
            <a:off x="2214563" y="1428750"/>
            <a:ext cx="6643687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O Bluetooth</a:t>
            </a:r>
          </a:p>
          <a:p>
            <a:endParaRPr lang="pt-BR" sz="2000"/>
          </a:p>
          <a:p>
            <a:r>
              <a:rPr lang="pt-BR" sz="2000"/>
              <a:t>O Bluetooth é um padrão global de comunicação sem fio e de baixo consumo de energia que permite a transmissão de dados entre dispositivos compatíveis com a tecnologia. </a:t>
            </a:r>
          </a:p>
          <a:p>
            <a:endParaRPr lang="pt-BR" sz="2000"/>
          </a:p>
          <a:p>
            <a:r>
              <a:rPr lang="pt-BR" sz="2000"/>
              <a:t>A transmissão de dados é feita através de radiofreqüência, permitindo que um dispositivo detecte o outro independente de suas posições, desde que estejam dentro do limite de proximidade.</a:t>
            </a:r>
          </a:p>
          <a:p>
            <a:endParaRPr lang="pt-BR" sz="2000"/>
          </a:p>
          <a:p>
            <a:r>
              <a:rPr lang="pt-BR" sz="2000"/>
              <a:t>Cada interface Bluetooth possui um identificador único.</a:t>
            </a:r>
          </a:p>
          <a:p>
            <a:endParaRPr lang="pt-BR" sz="2000"/>
          </a:p>
        </p:txBody>
      </p:sp>
      <p:pic>
        <p:nvPicPr>
          <p:cNvPr id="7" name="Picture 4" descr="http://nvidiathepoweroffuture.files.wordpress.com/2009/04/bluetooth.png?w=300&amp;h=3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3" y="2500313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5" name="Picture 2" descr="http://movimentouniversal.files.wordpress.com/2009/04/celular-sony-ericsson-s5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75" y="500063"/>
            <a:ext cx="1781175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http://nvidiathepoweroffuture.files.wordpress.com/2009/04/bluetooth.png?w=300&amp;h=3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88" y="3571875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8" descr="http://www.mrgadget.com.au/catalog/images/motorola_s9_bluetooth_headset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75" y="400050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eta para a esquerda e para a direita 14"/>
          <p:cNvSpPr/>
          <p:nvPr/>
        </p:nvSpPr>
        <p:spPr>
          <a:xfrm rot="19170997">
            <a:off x="1714500" y="2928938"/>
            <a:ext cx="928688" cy="50006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6" name="Seta para a esquerda e para a direita 15"/>
          <p:cNvSpPr/>
          <p:nvPr/>
        </p:nvSpPr>
        <p:spPr>
          <a:xfrm rot="1494106">
            <a:off x="2182813" y="4497388"/>
            <a:ext cx="1020762" cy="50006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7" name="CaixaDeTexto 16"/>
          <p:cNvSpPr txBox="1"/>
          <p:nvPr/>
        </p:nvSpPr>
        <p:spPr>
          <a:xfrm>
            <a:off x="4714876" y="3071810"/>
            <a:ext cx="3786214" cy="95410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800" dirty="0"/>
              <a:t>Abordagem usual da Tecnologia Bluetooth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Diferencial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9" name="CaixaDeTexto 5"/>
          <p:cNvSpPr txBox="1">
            <a:spLocks noChangeArrowheads="1"/>
          </p:cNvSpPr>
          <p:nvPr/>
        </p:nvSpPr>
        <p:spPr bwMode="auto">
          <a:xfrm>
            <a:off x="2214563" y="1643063"/>
            <a:ext cx="664368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Abordagem Bluetooth ME</a:t>
            </a:r>
          </a:p>
          <a:p>
            <a:endParaRPr lang="pt-BR" sz="2400"/>
          </a:p>
          <a:p>
            <a:r>
              <a:rPr lang="pt-BR" sz="2400"/>
              <a:t>Utilização de estações transmissoras e receptoras de sinais em tecnologia Bluetooth que possibilita a criação de uma rede com o intuito de capturar a ocorrência de equipamentos celulares, traçar um perfil comportamental de seus proprietários e provocar uma interação com estes através de marketing personalizado.</a:t>
            </a:r>
          </a:p>
        </p:txBody>
      </p:sp>
      <p:pic>
        <p:nvPicPr>
          <p:cNvPr id="11270" name="Picture 7" descr="C:\Users\gribolinha\Documents\BluetoothME\Material\bluetoothME_icon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1571625"/>
            <a:ext cx="159385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293" name="Grupo 7"/>
          <p:cNvGrpSpPr>
            <a:grpSpLocks/>
          </p:cNvGrpSpPr>
          <p:nvPr/>
        </p:nvGrpSpPr>
        <p:grpSpPr bwMode="auto">
          <a:xfrm>
            <a:off x="1225550" y="1000125"/>
            <a:ext cx="7132638" cy="4500563"/>
            <a:chOff x="1225550" y="1428750"/>
            <a:chExt cx="7132638" cy="4500563"/>
          </a:xfrm>
        </p:grpSpPr>
        <p:pic>
          <p:nvPicPr>
            <p:cNvPr id="1229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25550" y="1428750"/>
              <a:ext cx="7132638" cy="4500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9" name="Picture 6" descr="C:\Users\gribolinha\Documents\BluetoothME\Material\bluetoothME_logo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43063" y="5357813"/>
              <a:ext cx="1187450" cy="225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294" name="Picture 7" descr="C:\Users\gribolinha\Documents\BluetoothME\Material\bluetoothME_icon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5" y="2286000"/>
            <a:ext cx="93980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1571604" y="5572140"/>
            <a:ext cx="6429420" cy="83099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/>
              <a:t>Mapeando um celular </a:t>
            </a:r>
          </a:p>
          <a:p>
            <a:pPr algn="ctr">
              <a:defRPr/>
            </a:pPr>
            <a:r>
              <a:rPr lang="pt-BR" sz="2400" b="1" dirty="0"/>
              <a:t>em um shopping </a:t>
            </a:r>
            <a:r>
              <a:rPr lang="pt-BR" sz="2400" b="1" dirty="0" err="1"/>
              <a:t>center</a:t>
            </a:r>
            <a:r>
              <a:rPr lang="pt-BR" sz="2400" b="1" dirty="0"/>
              <a:t> via </a:t>
            </a:r>
            <a:r>
              <a:rPr lang="pt-BR" sz="2400" b="1" dirty="0" err="1"/>
              <a:t>bluetooth</a:t>
            </a:r>
            <a:endParaRPr lang="pt-BR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7" name="Picture 2" descr="http://www.uptown-houston.com/images/shopping_galler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857232"/>
            <a:ext cx="2286000" cy="2286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pic>
        <p:nvPicPr>
          <p:cNvPr id="13318" name="Picture 4" descr="http://www.alvoconhecimento.com.br/wp-content/uploads/2008/04/datawarehou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63" y="1285875"/>
            <a:ext cx="1857375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nvidiathepoweroffuture.files.wordpress.com/2009/04/bluetooth.png?w=300&amp;h=3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8" y="142875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eta para a direita 7"/>
          <p:cNvSpPr/>
          <p:nvPr/>
        </p:nvSpPr>
        <p:spPr>
          <a:xfrm>
            <a:off x="3429000" y="2143125"/>
            <a:ext cx="642938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9" name="Seta para a direita 8"/>
          <p:cNvSpPr/>
          <p:nvPr/>
        </p:nvSpPr>
        <p:spPr>
          <a:xfrm>
            <a:off x="5429250" y="2143125"/>
            <a:ext cx="642938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3322" name="CaixaDeTexto 9"/>
          <p:cNvSpPr txBox="1">
            <a:spLocks noChangeArrowheads="1"/>
          </p:cNvSpPr>
          <p:nvPr/>
        </p:nvSpPr>
        <p:spPr bwMode="auto">
          <a:xfrm>
            <a:off x="1357313" y="3357563"/>
            <a:ext cx="7215187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/>
              <a:t>O Bluetooth ME</a:t>
            </a:r>
          </a:p>
          <a:p>
            <a:endParaRPr lang="pt-BR" sz="2000"/>
          </a:p>
          <a:p>
            <a:r>
              <a:rPr lang="pt-BR" sz="2000"/>
              <a:t>Ao passo que é identificado por intermédio de varreduras em sinal Bluetooth, o celular identificado alimenta um banco de dados central responsável pelo registro de sua ocorrência em dado local e análise de seu comportamento. Neste caso, rotinas inteligentes e baseadas na tecnologia de mineração de dados possibilitam antever comportamentos que  poderão ser executados por um cliente.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500" y="1138238"/>
            <a:ext cx="647700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7" descr="C:\Users\gribolinha\Documents\BluetoothME\Material\bluetoothME_icon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5" y="1214438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857224" y="6072206"/>
            <a:ext cx="792961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Surpreendendo o cliente via Bluetooth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5" name="CaixaDeTexto 5"/>
          <p:cNvSpPr txBox="1">
            <a:spLocks noChangeArrowheads="1"/>
          </p:cNvSpPr>
          <p:nvPr/>
        </p:nvSpPr>
        <p:spPr bwMode="auto">
          <a:xfrm>
            <a:off x="2214563" y="1643063"/>
            <a:ext cx="6643687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 b="1"/>
              <a:t>Surpreendendo o Cliente</a:t>
            </a:r>
          </a:p>
          <a:p>
            <a:endParaRPr lang="pt-BR" sz="2400"/>
          </a:p>
          <a:p>
            <a:pPr>
              <a:buFont typeface="Courier New" pitchFamily="49" charset="0"/>
              <a:buChar char="o"/>
            </a:pPr>
            <a:r>
              <a:rPr lang="pt-BR" sz="2400"/>
              <a:t> Sinalizando o cliente de uma promoção no exato momento em que ele comparece a um determinado local;</a:t>
            </a:r>
          </a:p>
          <a:p>
            <a:pPr>
              <a:buFont typeface="Courier New" pitchFamily="49" charset="0"/>
              <a:buChar char="o"/>
            </a:pPr>
            <a:r>
              <a:rPr lang="pt-BR" sz="2400"/>
              <a:t> Premiando os clientes mais recorrentes;  </a:t>
            </a:r>
          </a:p>
          <a:p>
            <a:pPr>
              <a:buFont typeface="Courier New" pitchFamily="49" charset="0"/>
              <a:buChar char="o"/>
            </a:pPr>
            <a:r>
              <a:rPr lang="pt-BR" sz="2400"/>
              <a:t> Enviando conteúdo direcionado à um perfil adequado; </a:t>
            </a:r>
          </a:p>
          <a:p>
            <a:pPr>
              <a:buFont typeface="Courier New" pitchFamily="49" charset="0"/>
              <a:buChar char="o"/>
            </a:pPr>
            <a:r>
              <a:rPr lang="pt-BR" sz="2400"/>
              <a:t> Convencendo o cliente a ligar seu Bluetooth e ser surpreendido – do ponto de vista dele: Bluetooth ME ! </a:t>
            </a:r>
          </a:p>
        </p:txBody>
      </p:sp>
      <p:pic>
        <p:nvPicPr>
          <p:cNvPr id="15366" name="Picture 7" descr="C:\Users\gribolinha\Documents\BluetoothME\Material\bluetoothME_icon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1571625"/>
            <a:ext cx="159385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52563" y="1204913"/>
            <a:ext cx="623887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715000" y="2286000"/>
            <a:ext cx="1447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400" b="1"/>
              <a:t>Caro Cliente cadastre-se no site bluetoothme.com.br e informe o código abaixo.</a:t>
            </a:r>
          </a:p>
        </p:txBody>
      </p:sp>
      <p:pic>
        <p:nvPicPr>
          <p:cNvPr id="16391" name="Picture 14" descr="Ver imagem em tamanho grand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50" y="4000500"/>
            <a:ext cx="819150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7" descr="C:\Users\gribolinha\Documents\BluetoothME\Material\bluetoothME_icon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5" y="1214438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tângulo 14"/>
          <p:cNvSpPr/>
          <p:nvPr/>
        </p:nvSpPr>
        <p:spPr>
          <a:xfrm>
            <a:off x="857224" y="6072206"/>
            <a:ext cx="792961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Expandindo os limites de comunicação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90725" y="1147763"/>
            <a:ext cx="516255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Imagem 3" descr="bluetoothME_logo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63" y="2824163"/>
            <a:ext cx="2401887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857224" y="5500702"/>
            <a:ext cx="7929618" cy="101566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solução Bluetooth me pode também ser integrada à uma plataforma de transmissão em modalidade SMS ou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E-mail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 o objetivo de transmitir outras formas de conteúdo especializado.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Idéia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7" name="CaixaDeTexto 5"/>
          <p:cNvSpPr txBox="1">
            <a:spLocks noChangeArrowheads="1"/>
          </p:cNvSpPr>
          <p:nvPr/>
        </p:nvSpPr>
        <p:spPr bwMode="auto">
          <a:xfrm>
            <a:off x="2214563" y="1643063"/>
            <a:ext cx="66436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 b="1"/>
              <a:t>Expandindo Fronteiras</a:t>
            </a:r>
          </a:p>
          <a:p>
            <a:endParaRPr lang="pt-BR" sz="2400"/>
          </a:p>
          <a:p>
            <a:pPr>
              <a:buFont typeface="Courier New" pitchFamily="49" charset="0"/>
              <a:buChar char="o"/>
            </a:pPr>
            <a:r>
              <a:rPr lang="pt-BR" sz="2400"/>
              <a:t> Convidando ex-frequentadores;</a:t>
            </a:r>
          </a:p>
          <a:p>
            <a:pPr>
              <a:buFont typeface="Courier New" pitchFamily="49" charset="0"/>
              <a:buChar char="o"/>
            </a:pPr>
            <a:r>
              <a:rPr lang="pt-BR" sz="2400"/>
              <a:t> Integrando hábitos de clientes a redes sociais;  </a:t>
            </a:r>
          </a:p>
          <a:p>
            <a:pPr>
              <a:buFont typeface="Courier New" pitchFamily="49" charset="0"/>
              <a:buChar char="o"/>
            </a:pPr>
            <a:r>
              <a:rPr lang="pt-BR" sz="2400"/>
              <a:t> Surpreendendo clientes com marketing externo; </a:t>
            </a:r>
          </a:p>
          <a:p>
            <a:pPr>
              <a:buFont typeface="Courier New" pitchFamily="49" charset="0"/>
              <a:buChar char="o"/>
            </a:pPr>
            <a:r>
              <a:rPr lang="pt-BR" sz="2400"/>
              <a:t> Criando uma empatia forte com o cliente.</a:t>
            </a:r>
          </a:p>
        </p:txBody>
      </p:sp>
      <p:pic>
        <p:nvPicPr>
          <p:cNvPr id="18438" name="Picture 7" descr="C:\Users\gribolinha\Documents\BluetoothME\Material\bluetoothME_icon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1571625"/>
            <a:ext cx="159385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Diferencial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61" name="CaixaDeTexto 5"/>
          <p:cNvSpPr txBox="1">
            <a:spLocks noChangeArrowheads="1"/>
          </p:cNvSpPr>
          <p:nvPr/>
        </p:nvSpPr>
        <p:spPr bwMode="auto">
          <a:xfrm>
            <a:off x="2214563" y="1301750"/>
            <a:ext cx="6643687" cy="47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O Bluetooth ME</a:t>
            </a:r>
          </a:p>
          <a:p>
            <a:endParaRPr lang="pt-BR" sz="2000"/>
          </a:p>
          <a:p>
            <a:r>
              <a:rPr lang="pt-BR" sz="2000"/>
              <a:t>Alia a tecnologia de Bluetooth Marketing a outras voltadas à identificação de perfis (mineração de dados) e fidelização de clientes (CRM).</a:t>
            </a:r>
          </a:p>
          <a:p>
            <a:endParaRPr lang="pt-BR" sz="2000"/>
          </a:p>
          <a:p>
            <a:r>
              <a:rPr lang="pt-BR" sz="2000"/>
              <a:t>Consequências: </a:t>
            </a:r>
          </a:p>
          <a:p>
            <a:endParaRPr lang="pt-BR" sz="2000"/>
          </a:p>
          <a:p>
            <a:pPr>
              <a:buFont typeface="Courier New" pitchFamily="49" charset="0"/>
              <a:buChar char="o"/>
            </a:pPr>
            <a:r>
              <a:rPr lang="pt-BR" sz="2000"/>
              <a:t> Melhor conhecimento de seu público visitante;</a:t>
            </a:r>
          </a:p>
          <a:p>
            <a:pPr>
              <a:buFont typeface="Courier New" pitchFamily="49" charset="0"/>
              <a:buChar char="o"/>
            </a:pPr>
            <a:r>
              <a:rPr lang="pt-BR" sz="2000"/>
              <a:t> Incremento no poder decisório relacionado ao marketing e definição de novos produtos/serviços;  </a:t>
            </a:r>
          </a:p>
          <a:p>
            <a:pPr>
              <a:buFont typeface="Courier New" pitchFamily="49" charset="0"/>
              <a:buChar char="o"/>
            </a:pPr>
            <a:r>
              <a:rPr lang="pt-BR" sz="2000"/>
              <a:t> Agregação de valor ao produto/serviço que esteja colocado à venda; </a:t>
            </a:r>
          </a:p>
          <a:p>
            <a:pPr>
              <a:buFont typeface="Courier New" pitchFamily="49" charset="0"/>
              <a:buChar char="o"/>
            </a:pPr>
            <a:r>
              <a:rPr lang="pt-BR" sz="2000"/>
              <a:t> Ampliação nas vendas e, portanto, no faturamento;</a:t>
            </a:r>
          </a:p>
          <a:p>
            <a:pPr>
              <a:buFont typeface="Courier New" pitchFamily="49" charset="0"/>
              <a:buChar char="o"/>
            </a:pPr>
            <a:r>
              <a:rPr lang="pt-BR" sz="2000"/>
              <a:t> Incremento de público no setor e suporte à inovação.</a:t>
            </a:r>
          </a:p>
        </p:txBody>
      </p:sp>
      <p:pic>
        <p:nvPicPr>
          <p:cNvPr id="19462" name="Picture 7" descr="C:\Users\gribolinha\Documents\BluetoothME\Material\bluetoothME_icon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1230313"/>
            <a:ext cx="159385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Concorrência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85" name="CaixaDeTexto 5"/>
          <p:cNvSpPr txBox="1">
            <a:spLocks noChangeArrowheads="1"/>
          </p:cNvSpPr>
          <p:nvPr/>
        </p:nvSpPr>
        <p:spPr bwMode="auto">
          <a:xfrm>
            <a:off x="2786063" y="1643063"/>
            <a:ext cx="6072187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pt-BR" sz="2000" dirty="0"/>
              <a:t> Identificou-se algumas empresas neste segmento, como a </a:t>
            </a:r>
            <a:r>
              <a:rPr lang="pt-BR" sz="2000" dirty="0" err="1"/>
              <a:t>BlueGiga</a:t>
            </a:r>
            <a:r>
              <a:rPr lang="pt-BR" sz="2000" dirty="0"/>
              <a:t> (www.bluegiga.com) e a empresa </a:t>
            </a:r>
            <a:r>
              <a:rPr lang="pt-BR" sz="2000" dirty="0" err="1"/>
              <a:t>AcceptMídia</a:t>
            </a:r>
            <a:r>
              <a:rPr lang="pt-BR" sz="2000" dirty="0"/>
              <a:t> (www.acceptmidia.com.br) que trabalham apenas com soluções específicas de hardware e software para envio de conteúdo multimídia através do sinal Bluetooth (Marketing de Proximidade ou </a:t>
            </a:r>
            <a:r>
              <a:rPr lang="pt-BR" sz="2000" i="1" dirty="0" err="1"/>
              <a:t>Bluecasting</a:t>
            </a:r>
            <a:r>
              <a:rPr lang="pt-BR" sz="2000" i="1" dirty="0"/>
              <a:t>)</a:t>
            </a:r>
            <a:r>
              <a:rPr lang="pt-BR" sz="2000" dirty="0"/>
              <a:t>.</a:t>
            </a:r>
          </a:p>
          <a:p>
            <a:endParaRPr lang="pt-BR" sz="2000" dirty="0"/>
          </a:p>
          <a:p>
            <a:pPr>
              <a:buFont typeface="Courier New" pitchFamily="49" charset="0"/>
              <a:buChar char="o"/>
            </a:pPr>
            <a:r>
              <a:rPr lang="pt-BR" sz="2000" dirty="0"/>
              <a:t> Não há análise de perfil, nem marketing identificado.</a:t>
            </a:r>
          </a:p>
          <a:p>
            <a:endParaRPr lang="pt-BR" sz="2000" dirty="0"/>
          </a:p>
          <a:p>
            <a:pPr>
              <a:buFont typeface="Courier New" pitchFamily="49" charset="0"/>
              <a:buChar char="o"/>
            </a:pPr>
            <a:r>
              <a:rPr lang="pt-BR" sz="2000"/>
              <a:t> A concorrência configura-se com soluções isoladas e </a:t>
            </a:r>
            <a:r>
              <a:rPr lang="pt-BR" sz="2000"/>
              <a:t>não </a:t>
            </a:r>
            <a:r>
              <a:rPr lang="pt-BR" sz="2000" smtClean="0"/>
              <a:t>configuradas </a:t>
            </a:r>
            <a:r>
              <a:rPr lang="pt-BR" sz="2000"/>
              <a:t>em redes como o Bluetooth ME.</a:t>
            </a:r>
          </a:p>
        </p:txBody>
      </p:sp>
      <p:pic>
        <p:nvPicPr>
          <p:cNvPr id="20486" name="Picture 2" descr="Taquei Fogo No Meu Celular Siemens C4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" y="1714500"/>
            <a:ext cx="2090737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2" descr="bo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2875"/>
            <a:ext cx="8848725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m 3" descr="bluetoothME_logo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4429125"/>
            <a:ext cx="4540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85875" y="219075"/>
            <a:ext cx="7358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Mercado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85984" y="3500438"/>
            <a:ext cx="4572000" cy="101566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produto Bluetooth ME destina-se especialmente ao mercado de varejo e entretenimento.</a:t>
            </a:r>
          </a:p>
        </p:txBody>
      </p:sp>
      <p:pic>
        <p:nvPicPr>
          <p:cNvPr id="46082" name="Picture 2" descr="http://2.bp.blogspot.com/_9Ebix6m0_oQ/SrOYIaDXfEI/AAAAAAAAAHA/R7NzIsP1B4Q/s400/balada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214422"/>
            <a:ext cx="2571768" cy="192882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8" name="Picture 2" descr="http://www.uptown-houston.com/images/shopping_galler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857232"/>
            <a:ext cx="2286000" cy="2286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9" name="CaixaDeTexto 8"/>
          <p:cNvSpPr txBox="1"/>
          <p:nvPr/>
        </p:nvSpPr>
        <p:spPr>
          <a:xfrm>
            <a:off x="2786063" y="4714875"/>
            <a:ext cx="3143250" cy="19383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Shopping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Centers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Bares</a:t>
            </a:r>
          </a:p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Boates</a:t>
            </a:r>
          </a:p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Aeroportos</a:t>
            </a:r>
          </a:p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Rodoviárias</a:t>
            </a:r>
          </a:p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outros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bluetoothME_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857375"/>
            <a:ext cx="735647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701</Words>
  <Application>Microsoft Office PowerPoint</Application>
  <PresentationFormat>Apresentação na tela (4:3)</PresentationFormat>
  <Paragraphs>104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Courier New</vt:lpstr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goshme</dc:creator>
  <cp:lastModifiedBy>gribolinha</cp:lastModifiedBy>
  <cp:revision>39</cp:revision>
  <dcterms:created xsi:type="dcterms:W3CDTF">2009-10-28T15:39:04Z</dcterms:created>
  <dcterms:modified xsi:type="dcterms:W3CDTF">2009-10-28T03:36:56Z</dcterms:modified>
</cp:coreProperties>
</file>