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12192000" cy="6858000"/>
  <p:notesSz cx="6858000" cy="9144000"/>
  <p:defaultTextStyle>
    <a:defPPr>
      <a:defRPr lang="pt-B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423024530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5327346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91601072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55832361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97913828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7932196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7" name="Espaço Reservado para Data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8" name="Espaço Reservado para Rodapé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9" name="Espaço Reservado para Número de Slid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6974436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97833812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Data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3" name="Espaço Reservado para Rodapé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4" name="Espaço Reservado para Número de Slid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07918983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29163209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pt-BR" smtClean="0"/>
              <a:t>Editar estilos de texto Mestre</a:t>
            </a:r>
          </a:p>
        </p:txBody>
      </p:sp>
      <p:sp>
        <p:nvSpPr>
          <p:cNvPr id="5" name="Espaço Reservado para Data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136749925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Título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 smtClean="0"/>
              <a:t>Editar estilos de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Data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233F59D-E2A9-405C-9304-51FCAC556CA5}" type="datetimeFigureOut">
              <a:rPr lang="pt-BR" smtClean="0"/>
              <a:t>03/09/2023</a:t>
            </a:fld>
            <a:endParaRPr lang="pt-BR"/>
          </a:p>
        </p:txBody>
      </p:sp>
      <p:sp>
        <p:nvSpPr>
          <p:cNvPr id="5" name="Espaço Reservado para Rodapé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pt-BR"/>
          </a:p>
        </p:txBody>
      </p:sp>
      <p:sp>
        <p:nvSpPr>
          <p:cNvPr id="6" name="Espaço Reservado para Número de Slide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19808AC-B9A3-4761-8B37-4A5721BA9327}" type="slidenum">
              <a:rPr lang="pt-BR" smtClean="0"/>
              <a:t>‹nº›</a:t>
            </a:fld>
            <a:endParaRPr lang="pt-BR"/>
          </a:p>
        </p:txBody>
      </p:sp>
    </p:spTree>
    <p:extLst>
      <p:ext uri="{BB962C8B-B14F-4D97-AF65-F5344CB8AC3E}">
        <p14:creationId xmlns:p14="http://schemas.microsoft.com/office/powerpoint/2010/main" val="30736219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gif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2993676" y="2446721"/>
            <a:ext cx="6204857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pt-BR" sz="6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Processador i9</a:t>
            </a:r>
          </a:p>
        </p:txBody>
      </p:sp>
      <p:pic>
        <p:nvPicPr>
          <p:cNvPr id="3" name="Imagem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64839" y="941895"/>
            <a:ext cx="1262530" cy="1504826"/>
          </a:xfrm>
          <a:prstGeom prst="rect">
            <a:avLst/>
          </a:prstGeom>
        </p:spPr>
      </p:pic>
      <p:sp>
        <p:nvSpPr>
          <p:cNvPr id="4" name="CaixaDeTexto 3"/>
          <p:cNvSpPr txBox="1"/>
          <p:nvPr/>
        </p:nvSpPr>
        <p:spPr>
          <a:xfrm>
            <a:off x="710941" y="3739034"/>
            <a:ext cx="10770325" cy="267765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r>
              <a:rPr lang="pt-BR" sz="2400" dirty="0" smtClean="0">
                <a:latin typeface="Bahnschrift Light Condensed" panose="020B0502040204020203" pitchFamily="34" charset="0"/>
                <a:cs typeface="Times New Roman" panose="02020603050405020304" pitchFamily="18" charset="0"/>
              </a:rPr>
              <a:t>João Victor</a:t>
            </a:r>
          </a:p>
          <a:p>
            <a:r>
              <a:rPr lang="pt-BR" sz="2400" dirty="0" smtClean="0">
                <a:latin typeface="Bahnschrift Light Condensed" panose="020B0502040204020203" pitchFamily="34" charset="0"/>
                <a:cs typeface="Times New Roman" panose="02020603050405020304" pitchFamily="18" charset="0"/>
              </a:rPr>
              <a:t>Rodrigo </a:t>
            </a:r>
            <a:r>
              <a:rPr lang="pt-BR" sz="2400" dirty="0" err="1" smtClean="0">
                <a:latin typeface="Bahnschrift Light Condensed" panose="020B0502040204020203" pitchFamily="34" charset="0"/>
                <a:cs typeface="Times New Roman" panose="02020603050405020304" pitchFamily="18" charset="0"/>
              </a:rPr>
              <a:t>Truppel</a:t>
            </a:r>
            <a:endParaRPr lang="pt-BR" sz="2400" dirty="0" smtClean="0">
              <a:latin typeface="Bahnschrift Light Condensed" panose="020B0502040204020203" pitchFamily="34" charset="0"/>
              <a:cs typeface="Times New Roman" panose="02020603050405020304" pitchFamily="18" charset="0"/>
            </a:endParaRPr>
          </a:p>
          <a:p>
            <a:r>
              <a:rPr lang="pt-BR" sz="2400" dirty="0" smtClean="0">
                <a:latin typeface="Bahnschrift Light Condensed" panose="020B0502040204020203" pitchFamily="34" charset="0"/>
                <a:cs typeface="Times New Roman" panose="02020603050405020304" pitchFamily="18" charset="0"/>
              </a:rPr>
              <a:t>Vinicius Cabral</a:t>
            </a:r>
          </a:p>
          <a:p>
            <a:endParaRPr lang="pt-BR" sz="2400" dirty="0">
              <a:latin typeface="Bahnschrift Light Condensed" panose="020B0502040204020203" pitchFamily="34" charset="0"/>
              <a:cs typeface="Times New Roman" panose="02020603050405020304" pitchFamily="18" charset="0"/>
            </a:endParaRPr>
          </a:p>
          <a:p>
            <a:r>
              <a:rPr lang="pt-BR" sz="2400" dirty="0" smtClean="0">
                <a:latin typeface="Bahnschrift Light Condensed" panose="020B0502040204020203" pitchFamily="34" charset="0"/>
              </a:rPr>
              <a:t>INF028 – ARQUITETURA DE COMPUTADORES E SOFTWARE BÁSICO</a:t>
            </a:r>
          </a:p>
          <a:p>
            <a:endParaRPr lang="pt-BR" sz="2400" dirty="0">
              <a:latin typeface="Bahnschrift Light Condensed" panose="020B0502040204020203" pitchFamily="34" charset="0"/>
            </a:endParaRPr>
          </a:p>
          <a:p>
            <a:r>
              <a:rPr lang="pt-BR" sz="2400" dirty="0" smtClean="0">
                <a:latin typeface="Bahnschrift Light Condensed" panose="020B0502040204020203" pitchFamily="34" charset="0"/>
                <a:cs typeface="Times New Roman" panose="02020603050405020304" pitchFamily="18" charset="0"/>
              </a:rPr>
              <a:t>Docente: Flávia Maristela</a:t>
            </a:r>
            <a:endParaRPr lang="pt-BR" sz="2400" dirty="0" smtClean="0"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734853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70263" y="0"/>
            <a:ext cx="338426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u="sng" dirty="0" err="1">
                <a:latin typeface="Californian FB" panose="0207040306080B030204" pitchFamily="18" charset="0"/>
              </a:rPr>
              <a:t>Overclock</a:t>
            </a:r>
            <a:endParaRPr lang="pt-BR" sz="6000" u="sng" dirty="0">
              <a:latin typeface="Californian FB" panose="0207040306080B0302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70263" y="1015663"/>
            <a:ext cx="11599817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Fazer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overclock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em um processador i9 é uma maneira de aumentar o desempenho do seu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sistema. Para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realizar 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overclock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é fundamental verificar a placa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mãe e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ter um sistema de resfriamento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adequado. Acessando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 BIOS/UEFI poderá ser ajustado configurações relacionadas ao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overclock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, como a frequência do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clock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(MHz), a voltagem e as configurações de energia. </a:t>
            </a: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86218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305825" y="0"/>
            <a:ext cx="8994770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u="sng" dirty="0">
                <a:latin typeface="Californian FB" panose="0207040306080B030204" pitchFamily="18" charset="0"/>
              </a:rPr>
              <a:t>Tipos de RAM </a:t>
            </a:r>
            <a:r>
              <a:rPr lang="pt-BR" sz="6000" u="sng" dirty="0" smtClean="0">
                <a:latin typeface="Californian FB" panose="0207040306080B030204" pitchFamily="18" charset="0"/>
              </a:rPr>
              <a:t>e frequências</a:t>
            </a:r>
            <a:endParaRPr lang="pt-BR" sz="6000" u="sng" dirty="0">
              <a:latin typeface="Californian FB" panose="0207040306080B030204" pitchFamily="18" charset="0"/>
            </a:endParaRP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47935" y="2717074"/>
            <a:ext cx="5431380" cy="3986634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graphicFrame>
        <p:nvGraphicFramePr>
          <p:cNvPr id="5" name="Tabela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358894553"/>
              </p:ext>
            </p:extLst>
          </p:nvPr>
        </p:nvGraphicFramePr>
        <p:xfrm>
          <a:off x="305825" y="956596"/>
          <a:ext cx="10515600" cy="1619250"/>
        </p:xfrm>
        <a:graphic>
          <a:graphicData uri="http://schemas.openxmlformats.org/drawingml/2006/table">
            <a:tbl>
              <a:tblPr/>
              <a:tblGrid>
                <a:gridCol w="10515600">
                  <a:extLst>
                    <a:ext uri="{9D8B030D-6E8A-4147-A177-3AD203B41FA5}">
                      <a16:colId xmlns:a16="http://schemas.microsoft.com/office/drawing/2014/main" val="172279392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r>
                        <a:rPr lang="pt-BR" sz="20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Processadores Intel core i9 da 8ª geração:                                 </a:t>
                      </a:r>
                      <a:r>
                        <a:rPr lang="pt-BR" sz="2000" kern="1200" baseline="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 </a:t>
                      </a:r>
                      <a:r>
                        <a:rPr lang="pt-BR" sz="2000" kern="1200" dirty="0" smtClean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Processadores Intel® Core™ i9 da 13ª geração: </a:t>
                      </a:r>
                      <a:r>
                        <a:rPr lang="pt-BR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/>
                      </a:r>
                      <a:br>
                        <a:rPr lang="pt-BR" sz="2000" kern="1200" dirty="0">
                          <a:solidFill>
                            <a:schemeClr val="tx1">
                              <a:lumMod val="65000"/>
                              <a:lumOff val="35000"/>
                            </a:schemeClr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</a:br>
                      <a:r>
                        <a:rPr lang="pt-BR" sz="2000" kern="1200" dirty="0" smtClean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-LPDDR3-2133                                                                                   -</a:t>
                      </a:r>
                      <a: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DDR5 5600 MT/s</a:t>
                      </a:r>
                      <a:b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</a:br>
                      <a: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-</a:t>
                      </a:r>
                      <a:r>
                        <a:rPr lang="pt-BR" sz="2000" kern="1200" dirty="0" smtClean="0">
                          <a:solidFill>
                            <a:schemeClr val="tx1"/>
                          </a:solidFill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DDR4-2666</a:t>
                      </a:r>
                      <a: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                                                                                     </a:t>
                      </a:r>
                      <a:r>
                        <a:rPr lang="pt-BR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 -</a:t>
                      </a:r>
                      <a: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DDR4 3200 MT/s</a:t>
                      </a:r>
                    </a:p>
                    <a:p>
                      <a:r>
                        <a:rPr lang="pt-BR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                                                                                                          -</a:t>
                      </a:r>
                      <a: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LPDDR5/x 6400 MT/s</a:t>
                      </a:r>
                    </a:p>
                    <a:p>
                      <a:r>
                        <a:rPr lang="pt-BR" sz="2000" b="0" i="0" kern="1200" baseline="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                                                                                                          -</a:t>
                      </a:r>
                      <a:r>
                        <a:rPr lang="pt-BR" sz="2000" b="0" i="0" kern="1200" dirty="0" smtClean="0">
                          <a:solidFill>
                            <a:schemeClr val="tx1"/>
                          </a:solidFill>
                          <a:effectLst/>
                          <a:latin typeface="Bahnschrift Light Condensed" panose="020B0502040204020203" pitchFamily="34" charset="0"/>
                          <a:ea typeface="+mn-ea"/>
                          <a:cs typeface="+mn-cs"/>
                        </a:rPr>
                        <a:t>LPDDR4x 4267 MT</a:t>
                      </a:r>
                      <a:endParaRPr lang="pt-BR" sz="2000" kern="1200" dirty="0">
                        <a:solidFill>
                          <a:schemeClr val="tx1"/>
                        </a:solidFill>
                        <a:latin typeface="Bahnschrift Light Condensed" panose="020B0502040204020203" pitchFamily="34" charset="0"/>
                        <a:ea typeface="+mn-ea"/>
                        <a:cs typeface="+mn-cs"/>
                      </a:endParaRPr>
                    </a:p>
                  </a:txBody>
                  <a:tcPr marL="47625" marR="47625" marT="47625" marB="47625" anchor="ctr">
                    <a:lnL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666323445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6164196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120640" y="2599508"/>
            <a:ext cx="164592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u="sng" dirty="0" smtClean="0">
                <a:latin typeface="Californian FB" panose="0207040306080B030204" pitchFamily="18" charset="0"/>
              </a:rPr>
              <a:t>FIM</a:t>
            </a:r>
            <a:endParaRPr lang="pt-BR" sz="6000" u="sng" dirty="0">
              <a:latin typeface="Californian FB" panose="0207040306080B03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26991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770709" y="0"/>
            <a:ext cx="6236003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u="sng" dirty="0">
                <a:latin typeface="Californian FB" panose="0207040306080B030204" pitchFamily="18" charset="0"/>
              </a:rPr>
              <a:t>Socket processador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770709" y="1015663"/>
            <a:ext cx="11168742" cy="116955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O que o Socket faz?</a:t>
            </a:r>
            <a:endParaRPr lang="pt-BR" sz="3200" dirty="0">
              <a:latin typeface="Californian FB" panose="0207040306080B030204" pitchFamily="18" charset="0"/>
            </a:endParaRP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 função de um socket de CPU é conectar o processador à placa-mãe.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770709" y="3170099"/>
            <a:ext cx="7824651" cy="1938992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LGA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1200 utilizado em processadores de 10ª e 11ª geração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  <a:p>
            <a:pPr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LGA 1151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utilizado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em processadores de 6ª a 9ª geração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  <a:p>
            <a:pPr indent="-342900">
              <a:buClr>
                <a:srgbClr val="00B050"/>
              </a:buClr>
              <a:buFont typeface="Wingdings" panose="05000000000000000000" pitchFamily="2" charset="2"/>
              <a:buChar char="ü"/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LGA1700 utilizado em processadores de 12ª a 13ª geração.</a:t>
            </a: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6" name="CaixaDeTexto 5"/>
          <p:cNvSpPr txBox="1"/>
          <p:nvPr/>
        </p:nvSpPr>
        <p:spPr>
          <a:xfrm>
            <a:off x="770709" y="2185214"/>
            <a:ext cx="8399417" cy="98488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Em quais sockets o i9 pode ser encontrado?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10781910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m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42431" y="992778"/>
            <a:ext cx="8324349" cy="4686300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472629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tângulo 1"/>
          <p:cNvSpPr/>
          <p:nvPr/>
        </p:nvSpPr>
        <p:spPr>
          <a:xfrm>
            <a:off x="460487" y="0"/>
            <a:ext cx="7322838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pt-BR" sz="6000" u="sng" dirty="0">
                <a:latin typeface="Californian FB" panose="0207040306080B030204" pitchFamily="18" charset="0"/>
              </a:rPr>
              <a:t>Quantidade de núcleos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60487" y="1015663"/>
            <a:ext cx="11609593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Qual a função</a:t>
            </a:r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?</a:t>
            </a:r>
            <a:endParaRPr lang="pt-BR" sz="3000" dirty="0">
              <a:solidFill>
                <a:schemeClr val="tx1">
                  <a:lumMod val="95000"/>
                  <a:lumOff val="5000"/>
                </a:schemeClr>
              </a:solidFill>
              <a:latin typeface="Bahnschrift Light Condensed" panose="020B0502040204020203" pitchFamily="34" charset="0"/>
            </a:endParaRP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Os núcleos são essenciais na execução de instruções. Quanto mais núcleos um processador tiver, mais tarefas ele poderá realizar simultaneamente.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60487" y="3662542"/>
            <a:ext cx="10303307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Qual a quantidade de núcleos</a:t>
            </a:r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?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 quantidade de núcleos em um processador i9 depende do seu modelo específico, podendo variar de 8 núcleos e 16 threads como no modelo i9 9900K até 24 núcleos a exemplo do i9 13900KS sendo 8 P-cores e 16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E-cores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com 32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trheads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9543482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57201" y="0"/>
            <a:ext cx="6609805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6000" u="sng" dirty="0" err="1">
                <a:latin typeface="Californian FB" panose="0207040306080B030204" pitchFamily="18" charset="0"/>
              </a:rPr>
              <a:t>Hyperthreading</a:t>
            </a:r>
            <a:endParaRPr lang="pt-BR" sz="6000" u="sng" dirty="0">
              <a:latin typeface="Californian FB" panose="0207040306080B030204" pitchFamily="18" charset="0"/>
            </a:endParaRPr>
          </a:p>
        </p:txBody>
      </p:sp>
      <p:sp>
        <p:nvSpPr>
          <p:cNvPr id="3" name="CaixaDeTexto 2"/>
          <p:cNvSpPr txBox="1"/>
          <p:nvPr/>
        </p:nvSpPr>
        <p:spPr>
          <a:xfrm>
            <a:off x="457201" y="1015663"/>
            <a:ext cx="11599815" cy="25545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O que é</a:t>
            </a:r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?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Hyper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Threading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é uma tecnologia da Intel que permite que os processadores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multicore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tenham acesso a um recurso de agendamento de tarefas mais ágil e eficiente. O processador i9 possui essa tecnologia , permitindo cada núcleo processar dois threads ao mesmo tempo.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83280" y="3200877"/>
            <a:ext cx="5431711" cy="3304291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270687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600892" y="0"/>
            <a:ext cx="364394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u="sng" dirty="0">
                <a:latin typeface="Californian FB" panose="0207040306080B030204" pitchFamily="18" charset="0"/>
              </a:rPr>
              <a:t>Velocidade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600892" y="1015663"/>
            <a:ext cx="11469187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Como </a:t>
            </a:r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é?</a:t>
            </a:r>
          </a:p>
          <a:p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velocidade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do processador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é medida em GHz (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gigahertz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) e diz quantos ciclos de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clock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 ele executa por segundo.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Além disso,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tem recursos como o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Intel Turbo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Boost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, que permite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 aumento temporariamente da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sua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velocidade.</a:t>
            </a:r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600892" y="4093429"/>
            <a:ext cx="9862456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i9-9900K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(9ª geração):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Pode atingir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até 5.0 GHz com o Intel Turbo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Boost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  <a:p>
            <a:pPr marL="457200" indent="-4572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i9-10900K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(10ª geração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): Pode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atingir até 5.3 GHz com o Intel Turbo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Boost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  <a:p>
            <a:pPr marL="457200" indent="-4572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i9-11900K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(11ª geração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): Pode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atingir até 5.3 GHz com o Intel Turbo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Boost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  <a:p>
            <a:pPr marL="457200" indent="-457200">
              <a:buClr>
                <a:schemeClr val="accent4"/>
              </a:buClr>
              <a:buFont typeface="Wingdings" panose="05000000000000000000" pitchFamily="2" charset="2"/>
              <a:buChar char="Ø"/>
            </a:pP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i9-13900K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(13ª geração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): Pode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atingir até 5.8GHz com o Intel Turbo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Boost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  <a:p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Californian FB" panose="0207040306080B030204" pitchFamily="18" charset="0"/>
            </a:endParaRPr>
          </a:p>
        </p:txBody>
      </p:sp>
      <p:sp>
        <p:nvSpPr>
          <p:cNvPr id="5" name="CaixaDeTexto 4"/>
          <p:cNvSpPr txBox="1"/>
          <p:nvPr/>
        </p:nvSpPr>
        <p:spPr>
          <a:xfrm>
            <a:off x="600892" y="3108544"/>
            <a:ext cx="4092787" cy="98488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Até quanto GHz atinge?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2248928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72952" y="0"/>
            <a:ext cx="9089348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u="sng" dirty="0">
                <a:latin typeface="Californian FB" panose="0207040306080B030204" pitchFamily="18" charset="0"/>
              </a:rPr>
              <a:t>Cache disponível </a:t>
            </a:r>
            <a:r>
              <a:rPr lang="pt-BR" sz="6000" u="sng" dirty="0" smtClean="0">
                <a:latin typeface="Californian FB" panose="0207040306080B030204" pitchFamily="18" charset="0"/>
              </a:rPr>
              <a:t>e em </a:t>
            </a:r>
            <a:r>
              <a:rPr lang="pt-BR" sz="6000" u="sng" dirty="0">
                <a:latin typeface="Californian FB" panose="0207040306080B030204" pitchFamily="18" charset="0"/>
              </a:rPr>
              <a:t>níveis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72951" y="1015663"/>
            <a:ext cx="11481483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memória cache é uma memória de alta velocidade integrada ao processador que é usada para armazenar dados frequentemente acessados, 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acelerando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 acesso aos dados.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 i9 tem três níveis de cache: L1, L2 e L3.</a:t>
            </a:r>
          </a:p>
        </p:txBody>
      </p:sp>
      <p:sp>
        <p:nvSpPr>
          <p:cNvPr id="4" name="CaixaDeTexto 3"/>
          <p:cNvSpPr txBox="1"/>
          <p:nvPr/>
        </p:nvSpPr>
        <p:spPr>
          <a:xfrm>
            <a:off x="472951" y="3508654"/>
            <a:ext cx="10932280" cy="255454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Intel Core i9-9900K (9ª geração): Possui 16 MB de cache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SmartCache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Ele é dividido em 16 MB de cache L3 compartilhado por todos os núcleos e 256 KB de cache L2 por núcleo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Intel Core i9-10900K (10ª geração): Possui 20 MB de cache </a:t>
            </a:r>
            <a:r>
              <a:rPr lang="pt-BR" sz="2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SmartCache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Ele inclui 20 MB de cache L3 compartilhado por todos os núcleos e 256 KB de cache L2 por núcleo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Intel Core i9-11900K (11ª geração): Possui 16 MB de cache </a:t>
            </a:r>
            <a:r>
              <a:rPr lang="pt-BR" sz="2000" dirty="0" err="1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SmartCache</a:t>
            </a:r>
            <a:r>
              <a:rPr lang="pt-BR" sz="2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 Inclui </a:t>
            </a:r>
            <a:r>
              <a:rPr lang="pt-BR" sz="2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16 MB de cache L3 compartilhado por todos os núcleos e 256 KB de cache L2 por núcleo.</a:t>
            </a:r>
          </a:p>
        </p:txBody>
      </p:sp>
    </p:spTree>
    <p:extLst>
      <p:ext uri="{BB962C8B-B14F-4D97-AF65-F5344CB8AC3E}">
        <p14:creationId xmlns:p14="http://schemas.microsoft.com/office/powerpoint/2010/main" val="34760497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574766" y="0"/>
            <a:ext cx="770916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u="sng" dirty="0">
                <a:latin typeface="Californian FB" panose="0207040306080B030204" pitchFamily="18" charset="0"/>
              </a:rPr>
              <a:t>Placa de </a:t>
            </a:r>
            <a:r>
              <a:rPr lang="pt-BR" sz="6000" u="sng" dirty="0" err="1">
                <a:latin typeface="Californian FB" panose="0207040306080B030204" pitchFamily="18" charset="0"/>
              </a:rPr>
              <a:t>video</a:t>
            </a:r>
            <a:r>
              <a:rPr lang="pt-BR" sz="6000" u="sng" dirty="0">
                <a:latin typeface="Californian FB" panose="0207040306080B030204" pitchFamily="18" charset="0"/>
              </a:rPr>
              <a:t> integrada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574766" y="1015663"/>
            <a:ext cx="11848011" cy="16312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Qual a placa?</a:t>
            </a:r>
          </a:p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 i9 tem integrado gráficos da linha UHD </a:t>
            </a:r>
            <a:r>
              <a:rPr lang="pt-BR" sz="3000" dirty="0" err="1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Graphics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 Esta placa de vídeo consegue reproduzir vídeo em 4K e pode lidar com aplicativos profissionais de edição de vídeo e fotos.</a:t>
            </a:r>
          </a:p>
        </p:txBody>
      </p:sp>
      <p:pic>
        <p:nvPicPr>
          <p:cNvPr id="4" name="Imagem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52294" y="3354765"/>
            <a:ext cx="4931634" cy="3291043"/>
          </a:xfrm>
          <a:prstGeom prst="rect">
            <a:avLst/>
          </a:prstGeo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spPr>
      </p:pic>
      <p:sp>
        <p:nvSpPr>
          <p:cNvPr id="5" name="CaixaDeTexto 4"/>
          <p:cNvSpPr txBox="1"/>
          <p:nvPr/>
        </p:nvSpPr>
        <p:spPr>
          <a:xfrm>
            <a:off x="574766" y="2646879"/>
            <a:ext cx="1175772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Placa Intel UHD </a:t>
            </a:r>
            <a:r>
              <a:rPr lang="pt-BR" sz="4000" dirty="0" err="1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Graphics</a:t>
            </a:r>
            <a:r>
              <a:rPr lang="pt-BR" sz="4000" dirty="0" smtClean="0">
                <a:solidFill>
                  <a:schemeClr val="tx1">
                    <a:lumMod val="95000"/>
                    <a:lumOff val="5000"/>
                  </a:schemeClr>
                </a:solidFill>
                <a:latin typeface="Bahnschrift Light Condensed" panose="020B0502040204020203" pitchFamily="34" charset="0"/>
              </a:rPr>
              <a:t> 750, presente no processador i9 11900K:</a:t>
            </a:r>
            <a:endParaRPr lang="pt-BR" sz="4000" dirty="0">
              <a:solidFill>
                <a:schemeClr val="tx1">
                  <a:lumMod val="95000"/>
                  <a:lumOff val="5000"/>
                </a:schemeClr>
              </a:solidFill>
              <a:latin typeface="Bahnschrift Light Condensed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87036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aixaDeTexto 1"/>
          <p:cNvSpPr txBox="1"/>
          <p:nvPr/>
        </p:nvSpPr>
        <p:spPr>
          <a:xfrm>
            <a:off x="418011" y="0"/>
            <a:ext cx="9018816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sz="6000" u="sng" dirty="0">
                <a:latin typeface="Californian FB" panose="0207040306080B030204" pitchFamily="18" charset="0"/>
              </a:rPr>
              <a:t>Quesitos de gasto de energia</a:t>
            </a:r>
          </a:p>
        </p:txBody>
      </p:sp>
      <p:sp>
        <p:nvSpPr>
          <p:cNvPr id="3" name="CaixaDeTexto 2"/>
          <p:cNvSpPr txBox="1"/>
          <p:nvPr/>
        </p:nvSpPr>
        <p:spPr>
          <a:xfrm>
            <a:off x="418011" y="1015663"/>
            <a:ext cx="11773989" cy="224676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 consumo de energia do i9 pode variar dependendo do modelo, da geração e da carga de trabalho. </a:t>
            </a: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Os processadores i9 têm alto desempenho e consomem mais energia em comparação com processadores de menor potência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</a:p>
          <a:p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endParaRPr lang="pt-BR" sz="2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</p:txBody>
      </p:sp>
      <p:sp>
        <p:nvSpPr>
          <p:cNvPr id="4" name="CaixaDeTexto 3"/>
          <p:cNvSpPr txBox="1"/>
          <p:nvPr/>
        </p:nvSpPr>
        <p:spPr>
          <a:xfrm>
            <a:off x="418011" y="3262432"/>
            <a:ext cx="6639959" cy="175432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none" rtlCol="0">
            <a:spAutoFit/>
          </a:bodyPr>
          <a:lstStyle/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i9-9900K(9ª geração): Tem um TDP de 95 watts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i9-11900K(11ª geração): Tem um TDP de 125 W</a:t>
            </a:r>
            <a:r>
              <a:rPr lang="pt-BR" sz="3000" dirty="0" smtClean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.</a:t>
            </a:r>
            <a:endParaRPr lang="pt-BR" sz="3000" dirty="0">
              <a:solidFill>
                <a:schemeClr val="tx1">
                  <a:lumMod val="65000"/>
                  <a:lumOff val="35000"/>
                </a:schemeClr>
              </a:solidFill>
              <a:latin typeface="Bahnschrift Light Condensed" panose="020B0502040204020203" pitchFamily="34" charset="0"/>
            </a:endParaRPr>
          </a:p>
          <a:p>
            <a:pPr marL="457200" indent="-457200">
              <a:buClr>
                <a:schemeClr val="accent4"/>
              </a:buClr>
              <a:buFont typeface="Arial" panose="020B0604020202020204" pitchFamily="34" charset="0"/>
              <a:buChar char="•"/>
            </a:pPr>
            <a:r>
              <a:rPr lang="pt-BR" sz="3000" dirty="0">
                <a:solidFill>
                  <a:schemeClr val="tx1">
                    <a:lumMod val="65000"/>
                    <a:lumOff val="35000"/>
                  </a:schemeClr>
                </a:solidFill>
                <a:latin typeface="Bahnschrift Light Condensed" panose="020B0502040204020203" pitchFamily="34" charset="0"/>
              </a:rPr>
              <a:t>i9-13900K(13ª geração): Tem um TDP de 125 W.</a:t>
            </a: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603412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Tema do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</TotalTime>
  <Words>692</Words>
  <Application>Microsoft Office PowerPoint</Application>
  <PresentationFormat>Widescreen</PresentationFormat>
  <Paragraphs>54</Paragraphs>
  <Slides>12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12</vt:i4>
      </vt:variant>
    </vt:vector>
  </HeadingPairs>
  <TitlesOfParts>
    <vt:vector size="20" baseType="lpstr">
      <vt:lpstr>Arial</vt:lpstr>
      <vt:lpstr>Bahnschrift Light Condensed</vt:lpstr>
      <vt:lpstr>Calibri</vt:lpstr>
      <vt:lpstr>Calibri Light</vt:lpstr>
      <vt:lpstr>Californian FB</vt:lpstr>
      <vt:lpstr>Times New Roman</vt:lpstr>
      <vt:lpstr>Wingdings</vt:lpstr>
      <vt:lpstr>Tema do Office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  <vt:lpstr>Apresentação do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Apresentação do PowerPoint</dc:title>
  <dc:creator>Vinicius M Cabral</dc:creator>
  <cp:lastModifiedBy>Vinicius M Cabral</cp:lastModifiedBy>
  <cp:revision>12</cp:revision>
  <dcterms:created xsi:type="dcterms:W3CDTF">2023-09-04T00:47:06Z</dcterms:created>
  <dcterms:modified xsi:type="dcterms:W3CDTF">2023-09-04T02:34:25Z</dcterms:modified>
</cp:coreProperties>
</file>