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F59D-E2A9-405C-9304-51FCAC556CA5}" type="datetimeFigureOut">
              <a:rPr lang="pt-BR" smtClean="0"/>
              <a:t>03/09/2023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08AC-B9A3-4761-8B37-4A5721BA93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0245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F59D-E2A9-405C-9304-51FCAC556CA5}" type="datetimeFigureOut">
              <a:rPr lang="pt-BR" smtClean="0"/>
              <a:t>03/09/2023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08AC-B9A3-4761-8B37-4A5721BA93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3273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F59D-E2A9-405C-9304-51FCAC556CA5}" type="datetimeFigureOut">
              <a:rPr lang="pt-BR" smtClean="0"/>
              <a:t>03/09/2023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08AC-B9A3-4761-8B37-4A5721BA93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6010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F59D-E2A9-405C-9304-51FCAC556CA5}" type="datetimeFigureOut">
              <a:rPr lang="pt-BR" smtClean="0"/>
              <a:t>03/09/2023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08AC-B9A3-4761-8B37-4A5721BA93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323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F59D-E2A9-405C-9304-51FCAC556CA5}" type="datetimeFigureOut">
              <a:rPr lang="pt-BR" smtClean="0"/>
              <a:t>03/09/2023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08AC-B9A3-4761-8B37-4A5721BA93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9138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F59D-E2A9-405C-9304-51FCAC556CA5}" type="datetimeFigureOut">
              <a:rPr lang="pt-BR" smtClean="0"/>
              <a:t>03/09/2023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08AC-B9A3-4761-8B37-4A5721BA93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219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F59D-E2A9-405C-9304-51FCAC556CA5}" type="datetimeFigureOut">
              <a:rPr lang="pt-BR" smtClean="0"/>
              <a:t>03/09/2023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08AC-B9A3-4761-8B37-4A5721BA93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7443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F59D-E2A9-405C-9304-51FCAC556CA5}" type="datetimeFigureOut">
              <a:rPr lang="pt-BR" smtClean="0"/>
              <a:t>03/09/2023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08AC-B9A3-4761-8B37-4A5721BA93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8338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F59D-E2A9-405C-9304-51FCAC556CA5}" type="datetimeFigureOut">
              <a:rPr lang="pt-BR" smtClean="0"/>
              <a:t>03/09/2023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08AC-B9A3-4761-8B37-4A5721BA93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9189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F59D-E2A9-405C-9304-51FCAC556CA5}" type="datetimeFigureOut">
              <a:rPr lang="pt-BR" smtClean="0"/>
              <a:t>03/09/2023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08AC-B9A3-4761-8B37-4A5721BA93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6320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3F59D-E2A9-405C-9304-51FCAC556CA5}" type="datetimeFigureOut">
              <a:rPr lang="pt-BR" smtClean="0"/>
              <a:t>03/09/2023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808AC-B9A3-4761-8B37-4A5721BA93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7499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3F59D-E2A9-405C-9304-51FCAC556CA5}" type="datetimeFigureOut">
              <a:rPr lang="pt-BR" smtClean="0"/>
              <a:t>03/09/2023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808AC-B9A3-4761-8B37-4A5721BA93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3621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993676" y="2446721"/>
            <a:ext cx="620485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Processador i9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4839" y="941895"/>
            <a:ext cx="1262530" cy="1504826"/>
          </a:xfrm>
          <a:prstGeom prst="rect">
            <a:avLst/>
          </a:prstGeom>
        </p:spPr>
      </p:pic>
      <p:sp>
        <p:nvSpPr>
          <p:cNvPr id="4" name="CaixaDeTexto 3"/>
          <p:cNvSpPr txBox="1"/>
          <p:nvPr/>
        </p:nvSpPr>
        <p:spPr>
          <a:xfrm>
            <a:off x="710941" y="3739034"/>
            <a:ext cx="10770325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Bahnschrift Light Condensed" panose="020B0502040204020203" pitchFamily="34" charset="0"/>
                <a:cs typeface="Times New Roman" panose="02020603050405020304" pitchFamily="18" charset="0"/>
              </a:rPr>
              <a:t>João Victor</a:t>
            </a:r>
          </a:p>
          <a:p>
            <a:r>
              <a:rPr lang="pt-BR" sz="2400" dirty="0" smtClean="0">
                <a:latin typeface="Bahnschrift Light Condensed" panose="020B0502040204020203" pitchFamily="34" charset="0"/>
                <a:cs typeface="Times New Roman" panose="02020603050405020304" pitchFamily="18" charset="0"/>
              </a:rPr>
              <a:t>Rodrigo </a:t>
            </a:r>
            <a:r>
              <a:rPr lang="pt-BR" sz="2400" dirty="0" err="1" smtClean="0">
                <a:latin typeface="Bahnschrift Light Condensed" panose="020B0502040204020203" pitchFamily="34" charset="0"/>
                <a:cs typeface="Times New Roman" panose="02020603050405020304" pitchFamily="18" charset="0"/>
              </a:rPr>
              <a:t>Truppel</a:t>
            </a:r>
            <a:endParaRPr lang="pt-BR" sz="2400" dirty="0" smtClean="0">
              <a:latin typeface="Bahnschrift Light Condensed" panose="020B0502040204020203" pitchFamily="34" charset="0"/>
              <a:cs typeface="Times New Roman" panose="02020603050405020304" pitchFamily="18" charset="0"/>
            </a:endParaRPr>
          </a:p>
          <a:p>
            <a:r>
              <a:rPr lang="pt-BR" sz="2400" dirty="0" smtClean="0">
                <a:latin typeface="Bahnschrift Light Condensed" panose="020B0502040204020203" pitchFamily="34" charset="0"/>
                <a:cs typeface="Times New Roman" panose="02020603050405020304" pitchFamily="18" charset="0"/>
              </a:rPr>
              <a:t>Vinicius Cabral</a:t>
            </a:r>
          </a:p>
          <a:p>
            <a:endParaRPr lang="pt-BR" sz="2400" dirty="0">
              <a:latin typeface="Bahnschrift Light Condensed" panose="020B0502040204020203" pitchFamily="34" charset="0"/>
              <a:cs typeface="Times New Roman" panose="02020603050405020304" pitchFamily="18" charset="0"/>
            </a:endParaRPr>
          </a:p>
          <a:p>
            <a:r>
              <a:rPr lang="pt-BR" sz="2400" dirty="0" smtClean="0">
                <a:latin typeface="Bahnschrift Light Condensed" panose="020B0502040204020203" pitchFamily="34" charset="0"/>
              </a:rPr>
              <a:t>INF028 – ARQUITETURA DE COMPUTADORES E SOFTWARE BÁSICO</a:t>
            </a:r>
          </a:p>
          <a:p>
            <a:endParaRPr lang="pt-BR" sz="2400" dirty="0">
              <a:latin typeface="Bahnschrift Light Condensed" panose="020B0502040204020203" pitchFamily="34" charset="0"/>
            </a:endParaRPr>
          </a:p>
          <a:p>
            <a:r>
              <a:rPr lang="pt-BR" sz="2400" dirty="0" smtClean="0">
                <a:latin typeface="Bahnschrift Light Condensed" panose="020B0502040204020203" pitchFamily="34" charset="0"/>
                <a:cs typeface="Times New Roman" panose="02020603050405020304" pitchFamily="18" charset="0"/>
              </a:rPr>
              <a:t>Docente: Flávia Maristela</a:t>
            </a:r>
            <a:endParaRPr lang="pt-BR" sz="2400" dirty="0" smtClean="0">
              <a:latin typeface="Bahnschrift 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348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70263" y="0"/>
            <a:ext cx="338426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000" u="sng" dirty="0" err="1">
                <a:latin typeface="Californian FB" panose="0207040306080B030204" pitchFamily="18" charset="0"/>
              </a:rPr>
              <a:t>Overclock</a:t>
            </a:r>
            <a:endParaRPr lang="pt-BR" sz="6000" u="sng" dirty="0">
              <a:latin typeface="Californian FB" panose="0207040306080B0302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470263" y="1015663"/>
            <a:ext cx="1159981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Fazer </a:t>
            </a:r>
            <a:r>
              <a:rPr lang="pt-BR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overclock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 em um processador i9 é uma maneira de aumentar o desempenho do seu </a:t>
            </a:r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sistema. Para 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realizar o </a:t>
            </a:r>
            <a:r>
              <a:rPr lang="pt-BR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overclock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 é fundamental verificar a placa </a:t>
            </a:r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mãe e 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ter um sistema de resfriamento </a:t>
            </a:r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adequado. Acessando 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o BIOS/UEFI poderá ser ajustado configurações relacionadas ao </a:t>
            </a:r>
            <a:r>
              <a:rPr lang="pt-BR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overclock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, como a frequência do </a:t>
            </a:r>
            <a:r>
              <a:rPr lang="pt-BR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clock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 (MHz), a voltagem e as configurações de energia. </a:t>
            </a:r>
          </a:p>
          <a:p>
            <a:endParaRPr lang="pt-BR" sz="3000" dirty="0">
              <a:solidFill>
                <a:schemeClr val="tx1">
                  <a:lumMod val="65000"/>
                  <a:lumOff val="35000"/>
                </a:schemeClr>
              </a:solidFill>
              <a:latin typeface="Bahnschrift 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21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05825" y="0"/>
            <a:ext cx="899477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000" u="sng" dirty="0">
                <a:latin typeface="Californian FB" panose="0207040306080B030204" pitchFamily="18" charset="0"/>
              </a:rPr>
              <a:t>Tipos de RAM </a:t>
            </a:r>
            <a:r>
              <a:rPr lang="pt-BR" sz="6000" u="sng" dirty="0" smtClean="0">
                <a:latin typeface="Californian FB" panose="0207040306080B030204" pitchFamily="18" charset="0"/>
              </a:rPr>
              <a:t>e frequências</a:t>
            </a:r>
            <a:endParaRPr lang="pt-BR" sz="6000" u="sng" dirty="0">
              <a:latin typeface="Californian FB" panose="0207040306080B0302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935" y="2717074"/>
            <a:ext cx="5431380" cy="398663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894553"/>
              </p:ext>
            </p:extLst>
          </p:nvPr>
        </p:nvGraphicFramePr>
        <p:xfrm>
          <a:off x="305825" y="956596"/>
          <a:ext cx="10515600" cy="161925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1722793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pt-BR" sz="20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Bahnschrift Light Condensed" panose="020B0502040204020203" pitchFamily="34" charset="0"/>
                          <a:ea typeface="+mn-ea"/>
                          <a:cs typeface="+mn-cs"/>
                        </a:rPr>
                        <a:t>Processadores Intel core i9 da 8ª geração:                                 </a:t>
                      </a:r>
                      <a:r>
                        <a:rPr lang="pt-BR" sz="2000" kern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Bahnschrift Light Condensed" panose="020B05020402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2000" kern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Bahnschrift Light Condensed" panose="020B0502040204020203" pitchFamily="34" charset="0"/>
                          <a:ea typeface="+mn-ea"/>
                          <a:cs typeface="+mn-cs"/>
                        </a:rPr>
                        <a:t>Processadores Intel® Core™ i9 da 13ª geração: </a:t>
                      </a:r>
                      <a:r>
                        <a:rPr lang="pt-BR" sz="20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Bahnschrift Light Condensed" panose="020B0502040204020203" pitchFamily="34" charset="0"/>
                          <a:ea typeface="+mn-ea"/>
                          <a:cs typeface="+mn-cs"/>
                        </a:rPr>
                        <a:t/>
                      </a:r>
                      <a:br>
                        <a:rPr lang="pt-BR" sz="2000" kern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Bahnschrift Light Condensed" panose="020B0502040204020203" pitchFamily="34" charset="0"/>
                          <a:ea typeface="+mn-ea"/>
                          <a:cs typeface="+mn-cs"/>
                        </a:rPr>
                      </a:br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Bahnschrift Light Condensed" panose="020B0502040204020203" pitchFamily="34" charset="0"/>
                          <a:ea typeface="+mn-ea"/>
                          <a:cs typeface="+mn-cs"/>
                        </a:rPr>
                        <a:t>-LPDDR3-2133                                                                                   -</a:t>
                      </a:r>
                      <a:r>
                        <a:rPr lang="pt-BR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Bahnschrift Light Condensed" panose="020B0502040204020203" pitchFamily="34" charset="0"/>
                          <a:ea typeface="+mn-ea"/>
                          <a:cs typeface="+mn-cs"/>
                        </a:rPr>
                        <a:t>DDR5 5600 MT/s</a:t>
                      </a:r>
                      <a:br>
                        <a:rPr lang="pt-BR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Bahnschrift Light Condensed" panose="020B0502040204020203" pitchFamily="34" charset="0"/>
                          <a:ea typeface="+mn-ea"/>
                          <a:cs typeface="+mn-cs"/>
                        </a:rPr>
                      </a:br>
                      <a:r>
                        <a:rPr lang="pt-BR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Bahnschrift Light Condensed" panose="020B0502040204020203" pitchFamily="34" charset="0"/>
                          <a:ea typeface="+mn-ea"/>
                          <a:cs typeface="+mn-cs"/>
                        </a:rPr>
                        <a:t>-</a:t>
                      </a:r>
                      <a:r>
                        <a:rPr lang="pt-BR" sz="2000" kern="1200" dirty="0" smtClean="0">
                          <a:solidFill>
                            <a:schemeClr val="tx1"/>
                          </a:solidFill>
                          <a:latin typeface="Bahnschrift Light Condensed" panose="020B0502040204020203" pitchFamily="34" charset="0"/>
                          <a:ea typeface="+mn-ea"/>
                          <a:cs typeface="+mn-cs"/>
                        </a:rPr>
                        <a:t>DDR4-2666</a:t>
                      </a:r>
                      <a:r>
                        <a:rPr lang="pt-BR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Bahnschrift Light Condensed" panose="020B0502040204020203" pitchFamily="34" charset="0"/>
                          <a:ea typeface="+mn-ea"/>
                          <a:cs typeface="+mn-cs"/>
                        </a:rPr>
                        <a:t>                                                                                     </a:t>
                      </a:r>
                      <a:r>
                        <a:rPr lang="pt-BR" sz="2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Bahnschrift Light Condensed" panose="020B0502040204020203" pitchFamily="34" charset="0"/>
                          <a:ea typeface="+mn-ea"/>
                          <a:cs typeface="+mn-cs"/>
                        </a:rPr>
                        <a:t> -</a:t>
                      </a:r>
                      <a:r>
                        <a:rPr lang="pt-BR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Bahnschrift Light Condensed" panose="020B0502040204020203" pitchFamily="34" charset="0"/>
                          <a:ea typeface="+mn-ea"/>
                          <a:cs typeface="+mn-cs"/>
                        </a:rPr>
                        <a:t>DDR4 3200 MT/s</a:t>
                      </a:r>
                    </a:p>
                    <a:p>
                      <a:r>
                        <a:rPr lang="pt-BR" sz="2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Bahnschrift Light Condensed" panose="020B0502040204020203" pitchFamily="34" charset="0"/>
                          <a:ea typeface="+mn-ea"/>
                          <a:cs typeface="+mn-cs"/>
                        </a:rPr>
                        <a:t>                                                                                                          -</a:t>
                      </a:r>
                      <a:r>
                        <a:rPr lang="pt-BR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Bahnschrift Light Condensed" panose="020B0502040204020203" pitchFamily="34" charset="0"/>
                          <a:ea typeface="+mn-ea"/>
                          <a:cs typeface="+mn-cs"/>
                        </a:rPr>
                        <a:t>LPDDR5/x 6400 MT/s</a:t>
                      </a:r>
                    </a:p>
                    <a:p>
                      <a:r>
                        <a:rPr lang="pt-BR" sz="20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Bahnschrift Light Condensed" panose="020B0502040204020203" pitchFamily="34" charset="0"/>
                          <a:ea typeface="+mn-ea"/>
                          <a:cs typeface="+mn-cs"/>
                        </a:rPr>
                        <a:t>                                                                                                          -</a:t>
                      </a:r>
                      <a:r>
                        <a:rPr lang="pt-BR" sz="2000" b="0" i="0" kern="1200" dirty="0" smtClean="0">
                          <a:solidFill>
                            <a:schemeClr val="tx1"/>
                          </a:solidFill>
                          <a:effectLst/>
                          <a:latin typeface="Bahnschrift Light Condensed" panose="020B0502040204020203" pitchFamily="34" charset="0"/>
                          <a:ea typeface="+mn-ea"/>
                          <a:cs typeface="+mn-cs"/>
                        </a:rPr>
                        <a:t>LPDDR4x 4267 MT</a:t>
                      </a:r>
                      <a:endParaRPr lang="pt-BR" sz="2000" kern="1200" dirty="0">
                        <a:solidFill>
                          <a:schemeClr val="tx1"/>
                        </a:solidFill>
                        <a:latin typeface="Bahnschrift Light Condensed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47625" marR="47625" marT="47625" marB="4762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3234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641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120640" y="2599508"/>
            <a:ext cx="16459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u="sng" dirty="0" smtClean="0">
                <a:latin typeface="Californian FB" panose="0207040306080B030204" pitchFamily="18" charset="0"/>
              </a:rPr>
              <a:t>FIM</a:t>
            </a:r>
            <a:endParaRPr lang="pt-BR" sz="6000" u="sng" dirty="0">
              <a:latin typeface="Californian FB" panose="0207040306080B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269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70709" y="0"/>
            <a:ext cx="623600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000" u="sng" dirty="0">
                <a:latin typeface="Californian FB" panose="0207040306080B030204" pitchFamily="18" charset="0"/>
              </a:rPr>
              <a:t>Socket processador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770709" y="1015663"/>
            <a:ext cx="1116874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 Light Condensed" panose="020B0502040204020203" pitchFamily="34" charset="0"/>
              </a:rPr>
              <a:t>O que o Socket faz?</a:t>
            </a:r>
            <a:endParaRPr lang="pt-BR" sz="3200" dirty="0">
              <a:latin typeface="Californian FB" panose="0207040306080B030204" pitchFamily="18" charset="0"/>
            </a:endParaRPr>
          </a:p>
          <a:p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A função de um socket de CPU é conectar o processador à placa-mãe.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770709" y="3170099"/>
            <a:ext cx="7824651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indent="-34290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LGA 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1200 utilizado em processadores de 10ª e 11ª geração</a:t>
            </a:r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.</a:t>
            </a:r>
            <a:endParaRPr lang="pt-BR" sz="3000" dirty="0">
              <a:solidFill>
                <a:schemeClr val="tx1">
                  <a:lumMod val="65000"/>
                  <a:lumOff val="35000"/>
                </a:schemeClr>
              </a:solidFill>
              <a:latin typeface="Bahnschrift Light Condensed" panose="020B0502040204020203" pitchFamily="34" charset="0"/>
            </a:endParaRPr>
          </a:p>
          <a:p>
            <a:pPr indent="-34290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LGA 1151 </a:t>
            </a:r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utilizado 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em processadores de 6ª a 9ª geração</a:t>
            </a:r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.</a:t>
            </a:r>
            <a:endParaRPr lang="pt-BR" sz="3000" dirty="0">
              <a:solidFill>
                <a:schemeClr val="tx1">
                  <a:lumMod val="65000"/>
                  <a:lumOff val="35000"/>
                </a:schemeClr>
              </a:solidFill>
              <a:latin typeface="Bahnschrift Light Condensed" panose="020B0502040204020203" pitchFamily="34" charset="0"/>
            </a:endParaRPr>
          </a:p>
          <a:p>
            <a:pPr indent="-34290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LGA1700 utilizado em processadores de 12ª a 13ª geração.</a:t>
            </a:r>
          </a:p>
          <a:p>
            <a:endParaRPr lang="pt-BR" sz="3000" dirty="0">
              <a:solidFill>
                <a:schemeClr val="tx1">
                  <a:lumMod val="65000"/>
                  <a:lumOff val="35000"/>
                </a:schemeClr>
              </a:solidFill>
              <a:latin typeface="Bahnschrift Light Condensed" panose="020B0502040204020203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770709" y="2185214"/>
            <a:ext cx="839941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Bahnschrift Light Condensed" panose="020B0502040204020203" pitchFamily="34" charset="0"/>
              </a:rPr>
              <a:t>Em quais sockets o i9 pode ser encontrado?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819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2431" y="992778"/>
            <a:ext cx="8324349" cy="468630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4726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60487" y="0"/>
            <a:ext cx="732283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6000" u="sng" dirty="0">
                <a:latin typeface="Californian FB" panose="0207040306080B030204" pitchFamily="18" charset="0"/>
              </a:rPr>
              <a:t>Quantidade de núcleos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460487" y="1015663"/>
            <a:ext cx="1160959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Bahnschrift Light Condensed" panose="020B0502040204020203" pitchFamily="34" charset="0"/>
              </a:rPr>
              <a:t>Qual a função</a:t>
            </a:r>
            <a:r>
              <a:rPr lang="pt-BR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 Light Condensed" panose="020B0502040204020203" pitchFamily="34" charset="0"/>
              </a:rPr>
              <a:t>?</a:t>
            </a:r>
            <a:endParaRPr lang="pt-BR" sz="3000" dirty="0">
              <a:solidFill>
                <a:schemeClr val="tx1">
                  <a:lumMod val="95000"/>
                  <a:lumOff val="5000"/>
                </a:schemeClr>
              </a:solidFill>
              <a:latin typeface="Bahnschrift Light Condensed" panose="020B0502040204020203" pitchFamily="34" charset="0"/>
            </a:endParaRPr>
          </a:p>
          <a:p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Os núcleos são essenciais na execução de instruções. Quanto mais núcleos um processador tiver, mais tarefas ele poderá realizar simultaneamente.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60487" y="3662542"/>
            <a:ext cx="1030330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Bahnschrift Light Condensed" panose="020B0502040204020203" pitchFamily="34" charset="0"/>
              </a:rPr>
              <a:t>Qual a quantidade de núcleos</a:t>
            </a:r>
            <a:r>
              <a:rPr lang="pt-BR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 Light Condensed" panose="020B0502040204020203" pitchFamily="34" charset="0"/>
              </a:rPr>
              <a:t>?</a:t>
            </a:r>
          </a:p>
          <a:p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A quantidade de núcleos em um processador i9 depende do seu modelo específico, podendo variar de 8 núcleos e 16 threads como no modelo i9 9900K até 24 núcleos a exemplo do i9 13900KS sendo 8 P-cores e 16 </a:t>
            </a:r>
            <a:r>
              <a:rPr lang="pt-BR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E-cores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 com 32 </a:t>
            </a:r>
            <a:r>
              <a:rPr lang="pt-BR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trheads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4348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57201" y="0"/>
            <a:ext cx="66098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u="sng" dirty="0" err="1">
                <a:latin typeface="Californian FB" panose="0207040306080B030204" pitchFamily="18" charset="0"/>
              </a:rPr>
              <a:t>Hyperthreading</a:t>
            </a:r>
            <a:endParaRPr lang="pt-BR" sz="6000" u="sng" dirty="0">
              <a:latin typeface="Californian FB" panose="0207040306080B0302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457201" y="1015663"/>
            <a:ext cx="1159981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Bahnschrift Light Condensed" panose="020B0502040204020203" pitchFamily="34" charset="0"/>
              </a:rPr>
              <a:t>O que é</a:t>
            </a:r>
            <a:r>
              <a:rPr lang="pt-BR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 Light Condensed" panose="020B0502040204020203" pitchFamily="34" charset="0"/>
              </a:rPr>
              <a:t>?</a:t>
            </a:r>
          </a:p>
          <a:p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O </a:t>
            </a:r>
            <a:r>
              <a:rPr lang="pt-BR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Hyper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 </a:t>
            </a:r>
            <a:r>
              <a:rPr lang="pt-BR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Threading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 é uma tecnologia da Intel que permite que os processadores </a:t>
            </a:r>
            <a:r>
              <a:rPr lang="pt-BR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multicore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 tenham acesso a um recurso de agendamento de tarefas mais ágil e eficiente. O processador i9 possui essa tecnologia , permitindo cada núcleo processar dois threads ao mesmo tempo.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3280" y="3200877"/>
            <a:ext cx="5431711" cy="3304291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706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00892" y="0"/>
            <a:ext cx="36439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000" u="sng" dirty="0">
                <a:latin typeface="Californian FB" panose="0207040306080B030204" pitchFamily="18" charset="0"/>
              </a:rPr>
              <a:t>Velocidade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600892" y="1015663"/>
            <a:ext cx="11469187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Bahnschrift Light Condensed" panose="020B0502040204020203" pitchFamily="34" charset="0"/>
              </a:rPr>
              <a:t>Como </a:t>
            </a:r>
            <a:r>
              <a:rPr lang="pt-BR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 Light Condensed" panose="020B0502040204020203" pitchFamily="34" charset="0"/>
              </a:rPr>
              <a:t>é?</a:t>
            </a:r>
          </a:p>
          <a:p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A 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velocidade </a:t>
            </a:r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do processador 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é medida em GHz (</a:t>
            </a:r>
            <a:r>
              <a:rPr lang="pt-BR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gigahertz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) e diz quantos ciclos de </a:t>
            </a:r>
            <a:r>
              <a:rPr lang="pt-BR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clock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 ele executa por segundo. 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Além disso, </a:t>
            </a:r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tem recursos como o 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Intel Turbo </a:t>
            </a:r>
            <a:r>
              <a:rPr lang="pt-BR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Boost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, que permite </a:t>
            </a:r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o aumento temporariamente da 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sua </a:t>
            </a:r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velocidade.</a:t>
            </a:r>
            <a:endParaRPr lang="pt-BR" sz="3000" dirty="0">
              <a:solidFill>
                <a:schemeClr val="tx1">
                  <a:lumMod val="65000"/>
                  <a:lumOff val="35000"/>
                </a:schemeClr>
              </a:solidFill>
              <a:latin typeface="Bahnschrift Light Condensed" panose="020B0502040204020203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00892" y="4093429"/>
            <a:ext cx="9862456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i9-9900K 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(9ª geração): </a:t>
            </a:r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Pode atingir 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até 5.0 GHz com o Intel Turbo </a:t>
            </a:r>
            <a:r>
              <a:rPr lang="pt-BR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Boost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.</a:t>
            </a:r>
          </a:p>
          <a:p>
            <a:pPr marL="457200" indent="-457200"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i9-10900K 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(10ª geração</a:t>
            </a:r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): Pode 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atingir até 5.3 GHz com o Intel Turbo </a:t>
            </a:r>
            <a:r>
              <a:rPr lang="pt-BR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Boost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.</a:t>
            </a:r>
          </a:p>
          <a:p>
            <a:pPr marL="457200" indent="-457200"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i9-11900K 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(11ª geração</a:t>
            </a:r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): Pode 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atingir até 5.3 GHz com o Intel Turbo </a:t>
            </a:r>
            <a:r>
              <a:rPr lang="pt-BR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Boost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.</a:t>
            </a:r>
          </a:p>
          <a:p>
            <a:pPr marL="457200" indent="-457200">
              <a:buClr>
                <a:schemeClr val="accent4"/>
              </a:buClr>
              <a:buFont typeface="Wingdings" panose="05000000000000000000" pitchFamily="2" charset="2"/>
              <a:buChar char="Ø"/>
            </a:pPr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i9-13900K 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(13ª geração</a:t>
            </a:r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): Pode 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atingir até 5.8GHz com o Intel Turbo </a:t>
            </a:r>
            <a:r>
              <a:rPr lang="pt-BR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Boost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.</a:t>
            </a:r>
          </a:p>
          <a:p>
            <a:endParaRPr lang="pt-BR" sz="4000" dirty="0">
              <a:solidFill>
                <a:schemeClr val="tx1">
                  <a:lumMod val="95000"/>
                  <a:lumOff val="5000"/>
                </a:schemeClr>
              </a:solidFill>
              <a:latin typeface="Californian FB" panose="0207040306080B030204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00892" y="3108544"/>
            <a:ext cx="4092787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Bahnschrift Light Condensed" panose="020B0502040204020203" pitchFamily="34" charset="0"/>
              </a:rPr>
              <a:t>Até quanto GHz atinge?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4892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72952" y="0"/>
            <a:ext cx="908934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000" u="sng" dirty="0">
                <a:latin typeface="Californian FB" panose="0207040306080B030204" pitchFamily="18" charset="0"/>
              </a:rPr>
              <a:t>Cache disponível </a:t>
            </a:r>
            <a:r>
              <a:rPr lang="pt-BR" sz="6000" u="sng" dirty="0" smtClean="0">
                <a:latin typeface="Californian FB" panose="0207040306080B030204" pitchFamily="18" charset="0"/>
              </a:rPr>
              <a:t>e em </a:t>
            </a:r>
            <a:r>
              <a:rPr lang="pt-BR" sz="6000" u="sng" dirty="0">
                <a:latin typeface="Californian FB" panose="0207040306080B030204" pitchFamily="18" charset="0"/>
              </a:rPr>
              <a:t>níveis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472951" y="1015663"/>
            <a:ext cx="1148148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A 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memória cache é uma memória de alta velocidade integrada ao processador que é usada para armazenar dados frequentemente acessados, </a:t>
            </a:r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acelerando 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o acesso aos dados. 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O i9 tem três níveis de cache: L1, L2 e L3.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72951" y="3508654"/>
            <a:ext cx="10932280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Intel Core i9-9900K (9ª geração): Possui 16 MB de cache </a:t>
            </a:r>
            <a:r>
              <a:rPr lang="pt-B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SmartCache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. 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Ele é dividido em 16 MB de cache L3 compartilhado por todos os núcleos e 256 KB de cache L2 por núcleo</a:t>
            </a:r>
            <a:r>
              <a:rPr lang="pt-B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.</a:t>
            </a:r>
          </a:p>
          <a:p>
            <a:pPr marL="457200" indent="-457200">
              <a:buClr>
                <a:schemeClr val="accent4"/>
              </a:buClr>
              <a:buFont typeface="Arial" panose="020B0604020202020204" pitchFamily="34" charset="0"/>
              <a:buChar char="•"/>
            </a:pP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latin typeface="Bahnschrift Light Condensed" panose="020B0502040204020203" pitchFamily="34" charset="0"/>
            </a:endParaRPr>
          </a:p>
          <a:p>
            <a:pPr marL="457200" indent="-45720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Intel Core i9-10900K (10ª geração): Possui 20 MB de cache </a:t>
            </a:r>
            <a:r>
              <a:rPr lang="pt-B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SmartCache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. 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Ele inclui 20 MB de cache L3 compartilhado por todos os núcleos e 256 KB de cache L2 por núcleo</a:t>
            </a:r>
            <a:r>
              <a:rPr lang="pt-B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.</a:t>
            </a:r>
          </a:p>
          <a:p>
            <a:pPr marL="457200" indent="-457200">
              <a:buClr>
                <a:schemeClr val="accent4"/>
              </a:buClr>
              <a:buFont typeface="Arial" panose="020B0604020202020204" pitchFamily="34" charset="0"/>
              <a:buChar char="•"/>
            </a:pP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latin typeface="Bahnschrift Light Condensed" panose="020B0502040204020203" pitchFamily="34" charset="0"/>
            </a:endParaRPr>
          </a:p>
          <a:p>
            <a:pPr marL="457200" indent="-45720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Intel Core i9-11900K (11ª geração): Possui 16 MB de cache </a:t>
            </a:r>
            <a:r>
              <a:rPr lang="pt-BR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SmartCache</a:t>
            </a:r>
            <a:r>
              <a:rPr lang="pt-B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. Inclui </a:t>
            </a: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16 MB de cache L3 compartilhado por todos os núcleos e 256 KB de cache L2 por núcleo.</a:t>
            </a:r>
          </a:p>
        </p:txBody>
      </p:sp>
    </p:spTree>
    <p:extLst>
      <p:ext uri="{BB962C8B-B14F-4D97-AF65-F5344CB8AC3E}">
        <p14:creationId xmlns:p14="http://schemas.microsoft.com/office/powerpoint/2010/main" val="347604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74766" y="0"/>
            <a:ext cx="770916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000" u="sng" dirty="0">
                <a:latin typeface="Californian FB" panose="0207040306080B030204" pitchFamily="18" charset="0"/>
              </a:rPr>
              <a:t>Placa de </a:t>
            </a:r>
            <a:r>
              <a:rPr lang="pt-BR" sz="6000" u="sng" dirty="0" err="1">
                <a:latin typeface="Californian FB" panose="0207040306080B030204" pitchFamily="18" charset="0"/>
              </a:rPr>
              <a:t>video</a:t>
            </a:r>
            <a:r>
              <a:rPr lang="pt-BR" sz="6000" u="sng" dirty="0">
                <a:latin typeface="Californian FB" panose="0207040306080B030204" pitchFamily="18" charset="0"/>
              </a:rPr>
              <a:t> integrada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574766" y="1015663"/>
            <a:ext cx="1184801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Bahnschrift Light Condensed" panose="020B0502040204020203" pitchFamily="34" charset="0"/>
              </a:rPr>
              <a:t>Qual a placa?</a:t>
            </a:r>
          </a:p>
          <a:p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O i9 tem integrado gráficos da linha UHD </a:t>
            </a:r>
            <a:r>
              <a:rPr lang="pt-BR" sz="3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Graphics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. Esta placa de vídeo consegue reproduzir vídeo em 4K e pode lidar com aplicativos profissionais de edição de vídeo e fotos.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294" y="3354765"/>
            <a:ext cx="4931634" cy="3291043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5" name="CaixaDeTexto 4"/>
          <p:cNvSpPr txBox="1"/>
          <p:nvPr/>
        </p:nvSpPr>
        <p:spPr>
          <a:xfrm>
            <a:off x="574766" y="2646879"/>
            <a:ext cx="117577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 Light Condensed" panose="020B0502040204020203" pitchFamily="34" charset="0"/>
              </a:rPr>
              <a:t>Placa Intel UHD </a:t>
            </a:r>
            <a:r>
              <a:rPr lang="pt-BR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 Light Condensed" panose="020B0502040204020203" pitchFamily="34" charset="0"/>
              </a:rPr>
              <a:t>Graphics</a:t>
            </a:r>
            <a:r>
              <a:rPr lang="pt-BR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ahnschrift Light Condensed" panose="020B0502040204020203" pitchFamily="34" charset="0"/>
              </a:rPr>
              <a:t> 750, presente no processador i9 11900K:</a:t>
            </a:r>
            <a:endParaRPr lang="pt-BR" sz="4000" dirty="0">
              <a:solidFill>
                <a:schemeClr val="tx1">
                  <a:lumMod val="95000"/>
                  <a:lumOff val="5000"/>
                </a:schemeClr>
              </a:solidFill>
              <a:latin typeface="Bahnschrift 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70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18011" y="0"/>
            <a:ext cx="901881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000" u="sng" dirty="0">
                <a:latin typeface="Californian FB" panose="0207040306080B030204" pitchFamily="18" charset="0"/>
              </a:rPr>
              <a:t>Quesitos de gasto de energia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418011" y="1015663"/>
            <a:ext cx="1177398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O consumo de energia do i9 pode variar dependendo do modelo, da geração e da carga de trabalho. </a:t>
            </a: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Os processadores i9 têm alto desempenho e consomem mais energia em comparação com processadores de menor potência</a:t>
            </a:r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.</a:t>
            </a:r>
          </a:p>
          <a:p>
            <a:endParaRPr lang="pt-BR" sz="3000" dirty="0">
              <a:solidFill>
                <a:schemeClr val="tx1">
                  <a:lumMod val="65000"/>
                  <a:lumOff val="35000"/>
                </a:schemeClr>
              </a:solidFill>
              <a:latin typeface="Bahnschrift Light Condensed" panose="020B0502040204020203" pitchFamily="34" charset="0"/>
            </a:endParaRPr>
          </a:p>
          <a:p>
            <a:pPr marL="457200" indent="-457200">
              <a:buClr>
                <a:schemeClr val="accent4"/>
              </a:buClr>
              <a:buFont typeface="Arial" panose="020B0604020202020204" pitchFamily="34" charset="0"/>
              <a:buChar char="•"/>
            </a:pP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latin typeface="Bahnschrift Light Condensed" panose="020B0502040204020203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18011" y="3262432"/>
            <a:ext cx="6639959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457200" indent="-45720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i9-9900K(9ª geração): Tem um TDP de 95 watts</a:t>
            </a:r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.</a:t>
            </a:r>
            <a:endParaRPr lang="pt-BR" sz="3000" dirty="0">
              <a:solidFill>
                <a:schemeClr val="tx1">
                  <a:lumMod val="65000"/>
                  <a:lumOff val="35000"/>
                </a:schemeClr>
              </a:solidFill>
              <a:latin typeface="Bahnschrift Light Condensed" panose="020B0502040204020203" pitchFamily="34" charset="0"/>
            </a:endParaRPr>
          </a:p>
          <a:p>
            <a:pPr marL="457200" indent="-45720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i9-11900K(11ª geração): Tem um TDP de 125 W</a:t>
            </a:r>
            <a:r>
              <a:rPr lang="pt-BR" sz="3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.</a:t>
            </a:r>
            <a:endParaRPr lang="pt-BR" sz="3000" dirty="0">
              <a:solidFill>
                <a:schemeClr val="tx1">
                  <a:lumMod val="65000"/>
                  <a:lumOff val="35000"/>
                </a:schemeClr>
              </a:solidFill>
              <a:latin typeface="Bahnschrift Light Condensed" panose="020B0502040204020203" pitchFamily="34" charset="0"/>
            </a:endParaRPr>
          </a:p>
          <a:p>
            <a:pPr marL="457200" indent="-45720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pt-BR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Bahnschrift Light Condensed" panose="020B0502040204020203" pitchFamily="34" charset="0"/>
              </a:rPr>
              <a:t>i9-13900K(13ª geração): Tem um TDP de 125 W.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34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692</Words>
  <Application>Microsoft Office PowerPoint</Application>
  <PresentationFormat>Widescreen</PresentationFormat>
  <Paragraphs>54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20" baseType="lpstr">
      <vt:lpstr>Arial</vt:lpstr>
      <vt:lpstr>Bahnschrift Light Condensed</vt:lpstr>
      <vt:lpstr>Calibri</vt:lpstr>
      <vt:lpstr>Calibri Light</vt:lpstr>
      <vt:lpstr>Californian FB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Vinicius M Cabral</dc:creator>
  <cp:lastModifiedBy>Vinicius M Cabral</cp:lastModifiedBy>
  <cp:revision>12</cp:revision>
  <dcterms:created xsi:type="dcterms:W3CDTF">2023-09-04T00:47:06Z</dcterms:created>
  <dcterms:modified xsi:type="dcterms:W3CDTF">2023-09-04T02:34:25Z</dcterms:modified>
</cp:coreProperties>
</file>