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5" r:id="rId3"/>
    <p:sldId id="331" r:id="rId4"/>
    <p:sldId id="258" r:id="rId5"/>
    <p:sldId id="259" r:id="rId6"/>
    <p:sldId id="289" r:id="rId7"/>
    <p:sldId id="262" r:id="rId8"/>
    <p:sldId id="326" r:id="rId9"/>
    <p:sldId id="335" r:id="rId10"/>
    <p:sldId id="295" r:id="rId11"/>
    <p:sldId id="310" r:id="rId12"/>
    <p:sldId id="328" r:id="rId13"/>
    <p:sldId id="333" r:id="rId14"/>
    <p:sldId id="306" r:id="rId15"/>
    <p:sldId id="307" r:id="rId16"/>
    <p:sldId id="308" r:id="rId17"/>
    <p:sldId id="309" r:id="rId18"/>
    <p:sldId id="311" r:id="rId19"/>
    <p:sldId id="323" r:id="rId20"/>
    <p:sldId id="324" r:id="rId21"/>
    <p:sldId id="279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864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56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45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08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86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2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37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75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84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28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327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1901B-E3CF-4786-AEBE-75E93A87E509}" type="datetimeFigureOut">
              <a:rPr lang="pt-BR" smtClean="0"/>
              <a:t>27/02/2023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4279-C84E-4502-9E41-F32E2BBC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3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ites.google.com/site/laurocmartinsdepaula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876" y="3284984"/>
            <a:ext cx="6332240" cy="1470025"/>
          </a:xfrm>
        </p:spPr>
        <p:txBody>
          <a:bodyPr>
            <a:normAutofit/>
          </a:bodyPr>
          <a:lstStyle/>
          <a:p>
            <a:r>
              <a:rPr lang="pt-BR" sz="3200" b="1" dirty="0"/>
              <a:t>INF018 – Auditoria e Segurança de Sistemas</a:t>
            </a:r>
          </a:p>
        </p:txBody>
      </p:sp>
      <p:pic>
        <p:nvPicPr>
          <p:cNvPr id="1026" name="Picture 2" descr="C:\Users\Lauro\Desktop\IFBA-e1519650126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86591"/>
            <a:ext cx="62865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74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1428863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Formas de avaliação</a:t>
            </a:r>
          </a:p>
        </p:txBody>
      </p:sp>
    </p:spTree>
    <p:extLst>
      <p:ext uri="{BB962C8B-B14F-4D97-AF65-F5344CB8AC3E}">
        <p14:creationId xmlns:p14="http://schemas.microsoft.com/office/powerpoint/2010/main" val="664575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Formas de avaliação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1196752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/>
              <a:t>Uma aula teórica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/>
              <a:t>Apresentação seminário</a:t>
            </a:r>
          </a:p>
        </p:txBody>
      </p:sp>
    </p:spTree>
    <p:extLst>
      <p:ext uri="{BB962C8B-B14F-4D97-AF65-F5344CB8AC3E}">
        <p14:creationId xmlns:p14="http://schemas.microsoft.com/office/powerpoint/2010/main" val="3439511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Como serão as avaliações?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1196752"/>
            <a:ext cx="83529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>
                <a:latin typeface="Calibri" panose="020F0502020204030204" pitchFamily="34" charset="0"/>
              </a:rPr>
              <a:t>Todos as apresentações de seminário serão avaliadas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>
                <a:latin typeface="Calibri" panose="020F0502020204030204" pitchFamily="34" charset="0"/>
              </a:rPr>
              <a:t>Grupos com 2 ou 3 pessoas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3200" dirty="0">
                <a:latin typeface="Calibri" panose="020F0502020204030204" pitchFamily="34" charset="0"/>
              </a:rPr>
              <a:t>A nota final será a média das avaliações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12183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Tem alguma reclamação/Sugestão?</a:t>
            </a:r>
          </a:p>
        </p:txBody>
      </p:sp>
    </p:spTree>
    <p:extLst>
      <p:ext uri="{BB962C8B-B14F-4D97-AF65-F5344CB8AC3E}">
        <p14:creationId xmlns:p14="http://schemas.microsoft.com/office/powerpoint/2010/main" val="2477355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Tem alguma reclamação/Sugestão?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691680" y="2649686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/>
              <a:t>Converse comigo!!!</a:t>
            </a:r>
          </a:p>
        </p:txBody>
      </p:sp>
    </p:spTree>
    <p:extLst>
      <p:ext uri="{BB962C8B-B14F-4D97-AF65-F5344CB8AC3E}">
        <p14:creationId xmlns:p14="http://schemas.microsoft.com/office/powerpoint/2010/main" val="15768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Tem dúvidas?</a:t>
            </a:r>
          </a:p>
        </p:txBody>
      </p:sp>
    </p:spTree>
    <p:extLst>
      <p:ext uri="{BB962C8B-B14F-4D97-AF65-F5344CB8AC3E}">
        <p14:creationId xmlns:p14="http://schemas.microsoft.com/office/powerpoint/2010/main" val="1061460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Tem dúvidas?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195736" y="2649686"/>
            <a:ext cx="5616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/>
              <a:t>Pergunte-me!!!</a:t>
            </a:r>
          </a:p>
        </p:txBody>
      </p:sp>
    </p:spTree>
    <p:extLst>
      <p:ext uri="{BB962C8B-B14F-4D97-AF65-F5344CB8AC3E}">
        <p14:creationId xmlns:p14="http://schemas.microsoft.com/office/powerpoint/2010/main" val="959776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Referências Bibliográficas</a:t>
            </a:r>
          </a:p>
        </p:txBody>
      </p:sp>
    </p:spTree>
    <p:extLst>
      <p:ext uri="{BB962C8B-B14F-4D97-AF65-F5344CB8AC3E}">
        <p14:creationId xmlns:p14="http://schemas.microsoft.com/office/powerpoint/2010/main" val="568944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Bibliografia Básica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83568" y="1758295"/>
            <a:ext cx="77768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pt-BR" sz="2800" b="1" dirty="0">
                <a:solidFill>
                  <a:srgbClr val="FF0000"/>
                </a:solidFill>
              </a:rPr>
              <a:t>Kim, David; </a:t>
            </a:r>
            <a:r>
              <a:rPr lang="pt-BR" sz="2800" b="1" dirty="0" err="1">
                <a:solidFill>
                  <a:srgbClr val="FF0000"/>
                </a:solidFill>
              </a:rPr>
              <a:t>Solomon</a:t>
            </a:r>
            <a:r>
              <a:rPr lang="pt-BR" sz="2800" b="1" dirty="0">
                <a:solidFill>
                  <a:srgbClr val="FF0000"/>
                </a:solidFill>
              </a:rPr>
              <a:t>, Michael</a:t>
            </a:r>
            <a:r>
              <a:rPr lang="pt-BR" sz="2800" dirty="0"/>
              <a:t>. Fundamentos de Segurança de Sistemas de Informação. Editora LTC;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pt-BR" sz="2800" dirty="0"/>
              <a:t>Schmidt, Paulo. Fundamentos de Auditoria de Sistemas. Editora Atlas;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800" dirty="0" err="1"/>
              <a:t>Onome</a:t>
            </a:r>
            <a:r>
              <a:rPr lang="pt-BR" sz="2800" dirty="0"/>
              <a:t>, Joshua. Auditoria de Sistemas de Informações. Editora Atlas.</a:t>
            </a:r>
          </a:p>
        </p:txBody>
      </p:sp>
    </p:spTree>
    <p:extLst>
      <p:ext uri="{BB962C8B-B14F-4D97-AF65-F5344CB8AC3E}">
        <p14:creationId xmlns:p14="http://schemas.microsoft.com/office/powerpoint/2010/main" val="28217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6024" y="-171400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Apresentação</a:t>
            </a:r>
          </a:p>
        </p:txBody>
      </p:sp>
    </p:spTree>
    <p:extLst>
      <p:ext uri="{BB962C8B-B14F-4D97-AF65-F5344CB8AC3E}">
        <p14:creationId xmlns:p14="http://schemas.microsoft.com/office/powerpoint/2010/main" val="1130505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2543" y="8313"/>
            <a:ext cx="7772400" cy="1008112"/>
          </a:xfrm>
        </p:spPr>
        <p:txBody>
          <a:bodyPr>
            <a:normAutofit/>
          </a:bodyPr>
          <a:lstStyle/>
          <a:p>
            <a:r>
              <a:rPr lang="pt-BR" sz="4000" b="1" dirty="0"/>
              <a:t>Bibliografia Complementar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83568" y="1685126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pt-BR" sz="2800" dirty="0" err="1"/>
              <a:t>Stallings</a:t>
            </a:r>
            <a:r>
              <a:rPr lang="pt-BR" sz="2800" dirty="0"/>
              <a:t>, W. Criptografia e segurança de redes. Editora Pearson;</a:t>
            </a:r>
          </a:p>
          <a:p>
            <a:pPr marL="457200" lvl="0" indent="-457200">
              <a:buFont typeface="Arial" pitchFamily="34" charset="0"/>
              <a:buChar char="•"/>
            </a:pPr>
            <a:r>
              <a:rPr lang="pt-BR" sz="2800" dirty="0" err="1"/>
              <a:t>Cheswick</a:t>
            </a:r>
            <a:r>
              <a:rPr lang="pt-BR" sz="2800" dirty="0"/>
              <a:t>, W. Firewalls e Segurança na Internet: repetindo o hacker ardiloso. Editora Bookman;</a:t>
            </a:r>
          </a:p>
          <a:p>
            <a:pPr marL="457200" lvl="0" indent="-457200">
              <a:buFont typeface="Arial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42775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Próxima Aula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55576" y="2060848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Leitura do capítulo 1 do livro do </a:t>
            </a:r>
            <a:r>
              <a:rPr lang="pt-BR" sz="2800" dirty="0">
                <a:solidFill>
                  <a:srgbClr val="FF0000"/>
                </a:solidFill>
              </a:rPr>
              <a:t>David Kim/</a:t>
            </a:r>
            <a:r>
              <a:rPr lang="pt-BR" sz="2800" dirty="0" err="1">
                <a:solidFill>
                  <a:srgbClr val="FF0000"/>
                </a:solidFill>
              </a:rPr>
              <a:t>Micahel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  <a:r>
              <a:rPr lang="pt-BR" sz="2800" dirty="0" err="1">
                <a:solidFill>
                  <a:srgbClr val="FF0000"/>
                </a:solidFill>
              </a:rPr>
              <a:t>Solomon</a:t>
            </a:r>
            <a:endParaRPr lang="pt-B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616024" y="-171400"/>
            <a:ext cx="7772400" cy="1037977"/>
          </a:xfrm>
        </p:spPr>
        <p:txBody>
          <a:bodyPr>
            <a:normAutofit/>
          </a:bodyPr>
          <a:lstStyle/>
          <a:p>
            <a:r>
              <a:rPr lang="pt-BR" sz="4000" b="1" dirty="0"/>
              <a:t>Apresentação</a:t>
            </a:r>
          </a:p>
        </p:txBody>
      </p:sp>
      <p:sp>
        <p:nvSpPr>
          <p:cNvPr id="8" name="Subtítulo 2"/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9001000" cy="5760640"/>
          </a:xfrm>
        </p:spPr>
        <p:txBody>
          <a:bodyPr>
            <a:noAutofit/>
          </a:bodyPr>
          <a:lstStyle/>
          <a:p>
            <a:pPr algn="l"/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Lauro Cássio Martins de Paula</a:t>
            </a:r>
          </a:p>
          <a:p>
            <a:pPr algn="l"/>
            <a:endParaRPr lang="pt-BR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Bacharelado em Ciência da Computação – PUC Goiás (2008-2012)</a:t>
            </a:r>
          </a:p>
          <a:p>
            <a:pPr algn="l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Mestrado em Ciência da Computação – UFG </a:t>
            </a:r>
          </a:p>
          <a:p>
            <a:pPr algn="l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(2012-2014)</a:t>
            </a:r>
          </a:p>
          <a:p>
            <a:pPr algn="l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Doutorado em Ciência da Computação – UFMS/UFG (2015-2018)</a:t>
            </a:r>
          </a:p>
          <a:p>
            <a:pPr algn="l"/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Contato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lauro.martins@ifba.edu.br</a:t>
            </a:r>
          </a:p>
          <a:p>
            <a:pPr algn="l"/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  <a:hlinkClick r:id="rId2"/>
              </a:rPr>
              <a:t>https://sites.google.com/site/laurocmartinsdepaula/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6287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Ementa da disciplina</a:t>
            </a:r>
          </a:p>
        </p:txBody>
      </p:sp>
    </p:spTree>
    <p:extLst>
      <p:ext uri="{BB962C8B-B14F-4D97-AF65-F5344CB8AC3E}">
        <p14:creationId xmlns:p14="http://schemas.microsoft.com/office/powerpoint/2010/main" val="2586728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201265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1 – Introdução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5679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Conceitos básicos de segurança e auditoria de sistemas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Tipos de ameaças, riscos e vulnerabilidades do sistema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3691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201265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2 – Segurança dos Ambientes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39552" y="1556792"/>
            <a:ext cx="777686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Conceitos e objetivos da segurança da informação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/>
              <a:t>Prevenção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/>
              <a:t>Detecção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pt-BR" sz="2800" dirty="0"/>
              <a:t>Reação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Controles de acesso lógico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Controles de acesso físico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  <a:p>
            <a:pPr marL="285750" indent="-285750">
              <a:buFont typeface="Arial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5274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3 – Organização da Segurança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39552" y="1830303"/>
            <a:ext cx="77768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Mapeamento da segurança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Estratégia de segurança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Planejamento de segurança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Implementação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Administração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Segurança na cadeia produtiva</a:t>
            </a:r>
          </a:p>
        </p:txBody>
      </p:sp>
    </p:spTree>
    <p:extLst>
      <p:ext uri="{BB962C8B-B14F-4D97-AF65-F5344CB8AC3E}">
        <p14:creationId xmlns:p14="http://schemas.microsoft.com/office/powerpoint/2010/main" val="1440188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4 – Políticas de Segurança da Informação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39552" y="1830303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Plano diretor de segurança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Plano de continuidade de negócio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Plano de contingência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Estratégia de contingência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Plano de administração de crise</a:t>
            </a:r>
          </a:p>
        </p:txBody>
      </p:sp>
    </p:spTree>
    <p:extLst>
      <p:ext uri="{BB962C8B-B14F-4D97-AF65-F5344CB8AC3E}">
        <p14:creationId xmlns:p14="http://schemas.microsoft.com/office/powerpoint/2010/main" val="618926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-57249"/>
            <a:ext cx="7772400" cy="1470025"/>
          </a:xfrm>
        </p:spPr>
        <p:txBody>
          <a:bodyPr>
            <a:normAutofit/>
          </a:bodyPr>
          <a:lstStyle/>
          <a:p>
            <a:r>
              <a:rPr lang="pt-BR" sz="4000" b="1" dirty="0"/>
              <a:t>5 – Auditoria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39552" y="1830303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Conceitos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Garantia da segurança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Garantia da qualidade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2800" dirty="0"/>
              <a:t>Organização e avaliação </a:t>
            </a:r>
          </a:p>
        </p:txBody>
      </p:sp>
    </p:spTree>
    <p:extLst>
      <p:ext uri="{BB962C8B-B14F-4D97-AF65-F5344CB8AC3E}">
        <p14:creationId xmlns:p14="http://schemas.microsoft.com/office/powerpoint/2010/main" val="34130070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333</Words>
  <Application>Microsoft Office PowerPoint</Application>
  <PresentationFormat>Apresentação na tela (4:3)</PresentationFormat>
  <Paragraphs>65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Arial</vt:lpstr>
      <vt:lpstr>Calibri</vt:lpstr>
      <vt:lpstr>Tema do Office</vt:lpstr>
      <vt:lpstr>INF018 – Auditoria e Segurança de Sistemas</vt:lpstr>
      <vt:lpstr>Apresentação</vt:lpstr>
      <vt:lpstr>Apresentação</vt:lpstr>
      <vt:lpstr>Ementa da disciplina</vt:lpstr>
      <vt:lpstr>1 – Introdução</vt:lpstr>
      <vt:lpstr>2 – Segurança dos Ambientes</vt:lpstr>
      <vt:lpstr>3 – Organização da Segurança</vt:lpstr>
      <vt:lpstr>4 – Políticas de Segurança da Informação</vt:lpstr>
      <vt:lpstr>5 – Auditoria</vt:lpstr>
      <vt:lpstr>Metodologia</vt:lpstr>
      <vt:lpstr>Formas de avaliação</vt:lpstr>
      <vt:lpstr>Formas de avaliação</vt:lpstr>
      <vt:lpstr>Como serão as avaliações?</vt:lpstr>
      <vt:lpstr>Tem alguma reclamação/Sugestão?</vt:lpstr>
      <vt:lpstr>Tem alguma reclamação/Sugestão?</vt:lpstr>
      <vt:lpstr>Tem dúvidas?</vt:lpstr>
      <vt:lpstr>Tem dúvidas?</vt:lpstr>
      <vt:lpstr>Referências Bibliográficas</vt:lpstr>
      <vt:lpstr>Bibliografia Básica</vt:lpstr>
      <vt:lpstr>Bibliografia Complementar</vt:lpstr>
      <vt:lpstr>Próxima Aula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Arquitetura de Computadores</dc:title>
  <dc:creator>Lauro Martins</dc:creator>
  <cp:lastModifiedBy>Lauro Cássio Martins de Paula</cp:lastModifiedBy>
  <cp:revision>45</cp:revision>
  <dcterms:created xsi:type="dcterms:W3CDTF">2016-02-10T23:18:07Z</dcterms:created>
  <dcterms:modified xsi:type="dcterms:W3CDTF">2023-02-27T22:46:19Z</dcterms:modified>
</cp:coreProperties>
</file>