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79"/>
  </p:notesMasterIdLst>
  <p:handoutMasterIdLst>
    <p:handoutMasterId r:id="rId80"/>
  </p:handoutMasterIdLst>
  <p:sldIdLst>
    <p:sldId id="409" r:id="rId5"/>
    <p:sldId id="518" r:id="rId6"/>
    <p:sldId id="641" r:id="rId7"/>
    <p:sldId id="410" r:id="rId8"/>
    <p:sldId id="514" r:id="rId9"/>
    <p:sldId id="411" r:id="rId10"/>
    <p:sldId id="412" r:id="rId11"/>
    <p:sldId id="413" r:id="rId12"/>
    <p:sldId id="414" r:id="rId13"/>
    <p:sldId id="415" r:id="rId14"/>
    <p:sldId id="416" r:id="rId15"/>
    <p:sldId id="417" r:id="rId16"/>
    <p:sldId id="294" r:id="rId17"/>
    <p:sldId id="295" r:id="rId18"/>
    <p:sldId id="280" r:id="rId19"/>
    <p:sldId id="298" r:id="rId20"/>
    <p:sldId id="299" r:id="rId21"/>
    <p:sldId id="300" r:id="rId22"/>
    <p:sldId id="304" r:id="rId23"/>
    <p:sldId id="551" r:id="rId24"/>
    <p:sldId id="553" r:id="rId25"/>
    <p:sldId id="257" r:id="rId26"/>
    <p:sldId id="270" r:id="rId27"/>
    <p:sldId id="277" r:id="rId28"/>
    <p:sldId id="271" r:id="rId29"/>
    <p:sldId id="278" r:id="rId30"/>
    <p:sldId id="272" r:id="rId31"/>
    <p:sldId id="556" r:id="rId32"/>
    <p:sldId id="557" r:id="rId33"/>
    <p:sldId id="558" r:id="rId34"/>
    <p:sldId id="559" r:id="rId35"/>
    <p:sldId id="309" r:id="rId36"/>
    <p:sldId id="310" r:id="rId37"/>
    <p:sldId id="311" r:id="rId38"/>
    <p:sldId id="555" r:id="rId39"/>
    <p:sldId id="279" r:id="rId40"/>
    <p:sldId id="273" r:id="rId41"/>
    <p:sldId id="281" r:id="rId42"/>
    <p:sldId id="564" r:id="rId43"/>
    <p:sldId id="554" r:id="rId44"/>
    <p:sldId id="572" r:id="rId45"/>
    <p:sldId id="568" r:id="rId46"/>
    <p:sldId id="560" r:id="rId47"/>
    <p:sldId id="565" r:id="rId48"/>
    <p:sldId id="567" r:id="rId49"/>
    <p:sldId id="561" r:id="rId50"/>
    <p:sldId id="570" r:id="rId51"/>
    <p:sldId id="562" r:id="rId52"/>
    <p:sldId id="563" r:id="rId53"/>
    <p:sldId id="571" r:id="rId54"/>
    <p:sldId id="566" r:id="rId55"/>
    <p:sldId id="577" r:id="rId56"/>
    <p:sldId id="448" r:id="rId57"/>
    <p:sldId id="275" r:id="rId58"/>
    <p:sldId id="276" r:id="rId59"/>
    <p:sldId id="444" r:id="rId60"/>
    <p:sldId id="447" r:id="rId61"/>
    <p:sldId id="445" r:id="rId62"/>
    <p:sldId id="446" r:id="rId63"/>
    <p:sldId id="258" r:id="rId64"/>
    <p:sldId id="268" r:id="rId65"/>
    <p:sldId id="285" r:id="rId66"/>
    <p:sldId id="573" r:id="rId67"/>
    <p:sldId id="286" r:id="rId68"/>
    <p:sldId id="287" r:id="rId69"/>
    <p:sldId id="288" r:id="rId70"/>
    <p:sldId id="289" r:id="rId71"/>
    <p:sldId id="290" r:id="rId72"/>
    <p:sldId id="291" r:id="rId73"/>
    <p:sldId id="453" r:id="rId74"/>
    <p:sldId id="454" r:id="rId75"/>
    <p:sldId id="575" r:id="rId76"/>
    <p:sldId id="574" r:id="rId77"/>
    <p:sldId id="642" r:id="rId78"/>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AD14FC-0962-4C4A-8771-50A07ADBCD9B}" v="2" dt="2021-05-29T10:33:38.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3" autoAdjust="0"/>
    <p:restoredTop sz="94249" autoAdjust="0"/>
  </p:normalViewPr>
  <p:slideViewPr>
    <p:cSldViewPr snapToGrid="0" showGuides="1">
      <p:cViewPr varScale="1">
        <p:scale>
          <a:sx n="72" d="100"/>
          <a:sy n="72" d="100"/>
        </p:scale>
        <p:origin x="444" y="6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86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2B1C-8713-4FD5-98E9-D4CB176EC3DF}"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25B5977-D597-4021-A46B-58D85B7CC8F1}">
      <dgm:prSet/>
      <dgm:spPr/>
      <dgm:t>
        <a:bodyPr/>
        <a:lstStyle/>
        <a:p>
          <a:r>
            <a:rPr lang="pt-BR" b="0" i="1"/>
            <a:t>Buy and Hold</a:t>
          </a:r>
          <a:r>
            <a:rPr lang="pt-BR" b="0" i="0"/>
            <a:t>  significa comprar e segurar ou manter.</a:t>
          </a:r>
          <a:endParaRPr lang="en-US"/>
        </a:p>
      </dgm:t>
    </dgm:pt>
    <dgm:pt modelId="{E3FC7769-173B-45EC-BD7E-89C3261EE1F9}" type="parTrans" cxnId="{87803594-2637-4EBD-914D-8E6DA59D1530}">
      <dgm:prSet/>
      <dgm:spPr/>
      <dgm:t>
        <a:bodyPr/>
        <a:lstStyle/>
        <a:p>
          <a:endParaRPr lang="en-US"/>
        </a:p>
      </dgm:t>
    </dgm:pt>
    <dgm:pt modelId="{C6F4B668-0937-463F-9148-658314F5A746}" type="sibTrans" cxnId="{87803594-2637-4EBD-914D-8E6DA59D1530}">
      <dgm:prSet/>
      <dgm:spPr/>
      <dgm:t>
        <a:bodyPr/>
        <a:lstStyle/>
        <a:p>
          <a:endParaRPr lang="en-US"/>
        </a:p>
      </dgm:t>
    </dgm:pt>
    <dgm:pt modelId="{047DB9AE-413D-4873-911C-3B9F3DDBE96E}">
      <dgm:prSet/>
      <dgm:spPr/>
      <dgm:t>
        <a:bodyPr/>
        <a:lstStyle/>
        <a:p>
          <a:r>
            <a:rPr lang="pt-BR"/>
            <a:t>Um Holder radical chamaria de buy and forget: Comprar e esquecer.</a:t>
          </a:r>
          <a:endParaRPr lang="en-US"/>
        </a:p>
      </dgm:t>
    </dgm:pt>
    <dgm:pt modelId="{FFB4A4DB-3F18-4C3A-A821-870597A2A9B0}" type="parTrans" cxnId="{EF9B31BD-F608-461A-BEFC-9AC25B7AE7C8}">
      <dgm:prSet/>
      <dgm:spPr/>
      <dgm:t>
        <a:bodyPr/>
        <a:lstStyle/>
        <a:p>
          <a:endParaRPr lang="en-US"/>
        </a:p>
      </dgm:t>
    </dgm:pt>
    <dgm:pt modelId="{AA6E53DE-397B-4B0B-839E-7A563EF65FD0}" type="sibTrans" cxnId="{EF9B31BD-F608-461A-BEFC-9AC25B7AE7C8}">
      <dgm:prSet/>
      <dgm:spPr/>
      <dgm:t>
        <a:bodyPr/>
        <a:lstStyle/>
        <a:p>
          <a:endParaRPr lang="en-US"/>
        </a:p>
      </dgm:t>
    </dgm:pt>
    <dgm:pt modelId="{1BA9B652-E6F1-444C-8553-7133AFEE887C}">
      <dgm:prSet custT="1"/>
      <dgm:spPr/>
      <dgm:t>
        <a:bodyPr/>
        <a:lstStyle/>
        <a:p>
          <a:r>
            <a:rPr lang="pt-BR" sz="2000" b="1" dirty="0"/>
            <a:t>Vantagens:</a:t>
          </a:r>
          <a:endParaRPr lang="en-US" sz="2000" b="1" dirty="0"/>
        </a:p>
      </dgm:t>
    </dgm:pt>
    <dgm:pt modelId="{1411795B-5FDB-460D-856B-DA5B863D29E7}" type="parTrans" cxnId="{A05055F0-89C7-43F0-8881-DA5B6C52BE6F}">
      <dgm:prSet/>
      <dgm:spPr/>
      <dgm:t>
        <a:bodyPr/>
        <a:lstStyle/>
        <a:p>
          <a:endParaRPr lang="en-US"/>
        </a:p>
      </dgm:t>
    </dgm:pt>
    <dgm:pt modelId="{FB9E86F2-16D5-4E59-B889-E6EA0460CB76}" type="sibTrans" cxnId="{A05055F0-89C7-43F0-8881-DA5B6C52BE6F}">
      <dgm:prSet/>
      <dgm:spPr/>
      <dgm:t>
        <a:bodyPr/>
        <a:lstStyle/>
        <a:p>
          <a:endParaRPr lang="en-US"/>
        </a:p>
      </dgm:t>
    </dgm:pt>
    <dgm:pt modelId="{E0D7B923-06D3-48B2-B04D-3AE34F6AE4D2}">
      <dgm:prSet/>
      <dgm:spPr/>
      <dgm:t>
        <a:bodyPr/>
        <a:lstStyle/>
        <a:p>
          <a:r>
            <a:rPr lang="pt-BR" dirty="0"/>
            <a:t>Custos mais baixos</a:t>
          </a:r>
          <a:endParaRPr lang="en-US" dirty="0"/>
        </a:p>
      </dgm:t>
    </dgm:pt>
    <dgm:pt modelId="{304B7F86-BB17-46C3-BA13-9036EB4885AD}" type="parTrans" cxnId="{5565EBF7-CC5E-4981-BC85-45071B957AFD}">
      <dgm:prSet/>
      <dgm:spPr/>
      <dgm:t>
        <a:bodyPr/>
        <a:lstStyle/>
        <a:p>
          <a:endParaRPr lang="en-US"/>
        </a:p>
      </dgm:t>
    </dgm:pt>
    <dgm:pt modelId="{70DB89A9-0FFF-4388-B874-5CDD294914DF}" type="sibTrans" cxnId="{5565EBF7-CC5E-4981-BC85-45071B957AFD}">
      <dgm:prSet/>
      <dgm:spPr/>
      <dgm:t>
        <a:bodyPr/>
        <a:lstStyle/>
        <a:p>
          <a:endParaRPr lang="en-US"/>
        </a:p>
      </dgm:t>
    </dgm:pt>
    <dgm:pt modelId="{DA348188-33EC-485F-9364-C8A7EA7BB9EC}">
      <dgm:prSet/>
      <dgm:spPr/>
      <dgm:t>
        <a:bodyPr/>
        <a:lstStyle/>
        <a:p>
          <a:r>
            <a:rPr lang="pt-BR" dirty="0"/>
            <a:t>Eficiência fiscal</a:t>
          </a:r>
          <a:endParaRPr lang="en-US" dirty="0"/>
        </a:p>
      </dgm:t>
    </dgm:pt>
    <dgm:pt modelId="{AE149724-024D-49D4-A2FD-2D18A70EFD63}" type="parTrans" cxnId="{D3590A90-47E1-4752-8EED-74561890DC19}">
      <dgm:prSet/>
      <dgm:spPr/>
      <dgm:t>
        <a:bodyPr/>
        <a:lstStyle/>
        <a:p>
          <a:endParaRPr lang="en-US"/>
        </a:p>
      </dgm:t>
    </dgm:pt>
    <dgm:pt modelId="{FC682936-E277-4C7E-A0A0-1A1FA689CD45}" type="sibTrans" cxnId="{D3590A90-47E1-4752-8EED-74561890DC19}">
      <dgm:prSet/>
      <dgm:spPr/>
      <dgm:t>
        <a:bodyPr/>
        <a:lstStyle/>
        <a:p>
          <a:endParaRPr lang="en-US"/>
        </a:p>
      </dgm:t>
    </dgm:pt>
    <dgm:pt modelId="{7DDBF3E6-689A-45BF-B1C8-8C2B4F47D293}">
      <dgm:prSet/>
      <dgm:spPr/>
      <dgm:t>
        <a:bodyPr/>
        <a:lstStyle/>
        <a:p>
          <a:r>
            <a:rPr lang="pt-BR"/>
            <a:t>Baixo Stress</a:t>
          </a:r>
          <a:endParaRPr lang="en-US"/>
        </a:p>
      </dgm:t>
    </dgm:pt>
    <dgm:pt modelId="{8B2AEAC9-93EC-4701-A7F7-8F32110BE089}" type="parTrans" cxnId="{62EDD912-02A6-436B-8FA6-22167F6C12DF}">
      <dgm:prSet/>
      <dgm:spPr/>
      <dgm:t>
        <a:bodyPr/>
        <a:lstStyle/>
        <a:p>
          <a:endParaRPr lang="en-US"/>
        </a:p>
      </dgm:t>
    </dgm:pt>
    <dgm:pt modelId="{2428CC7D-EE3C-4782-A5DD-23E0761376FC}" type="sibTrans" cxnId="{62EDD912-02A6-436B-8FA6-22167F6C12DF}">
      <dgm:prSet/>
      <dgm:spPr/>
      <dgm:t>
        <a:bodyPr/>
        <a:lstStyle/>
        <a:p>
          <a:endParaRPr lang="en-US"/>
        </a:p>
      </dgm:t>
    </dgm:pt>
    <dgm:pt modelId="{4D8FE0E8-77F4-4F83-B972-4C30802691FC}">
      <dgm:prSet custT="1"/>
      <dgm:spPr/>
      <dgm:t>
        <a:bodyPr/>
        <a:lstStyle/>
        <a:p>
          <a:r>
            <a:rPr lang="pt-BR" sz="2000" b="1" dirty="0"/>
            <a:t>Desvantagens:</a:t>
          </a:r>
          <a:endParaRPr lang="en-US" sz="2000" b="1" dirty="0"/>
        </a:p>
      </dgm:t>
    </dgm:pt>
    <dgm:pt modelId="{B104F06B-625E-43DD-930D-831EEADF42C0}" type="parTrans" cxnId="{52EDF48E-F623-408C-B939-C08A9184FA30}">
      <dgm:prSet/>
      <dgm:spPr/>
      <dgm:t>
        <a:bodyPr/>
        <a:lstStyle/>
        <a:p>
          <a:endParaRPr lang="en-US"/>
        </a:p>
      </dgm:t>
    </dgm:pt>
    <dgm:pt modelId="{06DC198B-4FEA-4D66-B30B-4D00780874E5}" type="sibTrans" cxnId="{52EDF48E-F623-408C-B939-C08A9184FA30}">
      <dgm:prSet/>
      <dgm:spPr/>
      <dgm:t>
        <a:bodyPr/>
        <a:lstStyle/>
        <a:p>
          <a:endParaRPr lang="en-US"/>
        </a:p>
      </dgm:t>
    </dgm:pt>
    <dgm:pt modelId="{B22589D1-F364-45E4-8A50-0C670ACE6EC3}">
      <dgm:prSet/>
      <dgm:spPr/>
      <dgm:t>
        <a:bodyPr/>
        <a:lstStyle/>
        <a:p>
          <a:r>
            <a:rPr lang="pt-BR"/>
            <a:t>Perda de Market timing</a:t>
          </a:r>
          <a:endParaRPr lang="en-US"/>
        </a:p>
      </dgm:t>
    </dgm:pt>
    <dgm:pt modelId="{ADEC6518-CD9F-40BC-8D11-24D949CBECEE}" type="parTrans" cxnId="{47E317F8-4728-4ADC-BA4C-A1FC50A3FA09}">
      <dgm:prSet/>
      <dgm:spPr/>
      <dgm:t>
        <a:bodyPr/>
        <a:lstStyle/>
        <a:p>
          <a:endParaRPr lang="en-US"/>
        </a:p>
      </dgm:t>
    </dgm:pt>
    <dgm:pt modelId="{67C68635-AF92-40AE-9F7F-48634DD2038E}" type="sibTrans" cxnId="{47E317F8-4728-4ADC-BA4C-A1FC50A3FA09}">
      <dgm:prSet/>
      <dgm:spPr/>
      <dgm:t>
        <a:bodyPr/>
        <a:lstStyle/>
        <a:p>
          <a:endParaRPr lang="en-US"/>
        </a:p>
      </dgm:t>
    </dgm:pt>
    <dgm:pt modelId="{5B1E32E7-82B3-4AA4-9ACF-091471017D02}">
      <dgm:prSet/>
      <dgm:spPr/>
      <dgm:t>
        <a:bodyPr/>
        <a:lstStyle/>
        <a:p>
          <a:r>
            <a:rPr lang="pt-BR"/>
            <a:t>Feed Back mais lento</a:t>
          </a:r>
          <a:endParaRPr lang="en-US"/>
        </a:p>
      </dgm:t>
    </dgm:pt>
    <dgm:pt modelId="{B81C8C78-2FBC-4502-AFEE-C110AC7AEC88}" type="parTrans" cxnId="{FCE68E9A-68FD-4BC7-B5BB-C9B2723956B0}">
      <dgm:prSet/>
      <dgm:spPr/>
      <dgm:t>
        <a:bodyPr/>
        <a:lstStyle/>
        <a:p>
          <a:endParaRPr lang="en-US"/>
        </a:p>
      </dgm:t>
    </dgm:pt>
    <dgm:pt modelId="{5F60E95E-C6B1-4E46-A04E-8580E7C57778}" type="sibTrans" cxnId="{FCE68E9A-68FD-4BC7-B5BB-C9B2723956B0}">
      <dgm:prSet/>
      <dgm:spPr/>
      <dgm:t>
        <a:bodyPr/>
        <a:lstStyle/>
        <a:p>
          <a:endParaRPr lang="en-US"/>
        </a:p>
      </dgm:t>
    </dgm:pt>
    <dgm:pt modelId="{C8292CEF-C816-43E8-8F15-1AEF036C9699}">
      <dgm:prSet/>
      <dgm:spPr/>
      <dgm:t>
        <a:bodyPr/>
        <a:lstStyle/>
        <a:p>
          <a:r>
            <a:rPr lang="pt-BR"/>
            <a:t>Alto Stress</a:t>
          </a:r>
          <a:endParaRPr lang="en-US"/>
        </a:p>
      </dgm:t>
    </dgm:pt>
    <dgm:pt modelId="{66B93471-068B-4178-AA79-3988B4ACB7D5}" type="parTrans" cxnId="{B37C706E-5BD3-4AAB-AD27-BA21FE27412C}">
      <dgm:prSet/>
      <dgm:spPr/>
      <dgm:t>
        <a:bodyPr/>
        <a:lstStyle/>
        <a:p>
          <a:endParaRPr lang="en-US"/>
        </a:p>
      </dgm:t>
    </dgm:pt>
    <dgm:pt modelId="{EDBBE88A-AE03-4A23-B943-419BD5572C62}" type="sibTrans" cxnId="{B37C706E-5BD3-4AAB-AD27-BA21FE27412C}">
      <dgm:prSet/>
      <dgm:spPr/>
      <dgm:t>
        <a:bodyPr/>
        <a:lstStyle/>
        <a:p>
          <a:endParaRPr lang="en-US"/>
        </a:p>
      </dgm:t>
    </dgm:pt>
    <dgm:pt modelId="{6D33FA13-B95F-45FD-B1B9-741A01DDC9A3}" type="pres">
      <dgm:prSet presAssocID="{81FA2B1C-8713-4FD5-98E9-D4CB176EC3DF}" presName="vert0" presStyleCnt="0">
        <dgm:presLayoutVars>
          <dgm:dir/>
          <dgm:animOne val="branch"/>
          <dgm:animLvl val="lvl"/>
        </dgm:presLayoutVars>
      </dgm:prSet>
      <dgm:spPr/>
    </dgm:pt>
    <dgm:pt modelId="{323DA0C0-3F18-473E-ADC8-7ABF93E4B1BC}" type="pres">
      <dgm:prSet presAssocID="{E25B5977-D597-4021-A46B-58D85B7CC8F1}" presName="thickLine" presStyleLbl="alignNode1" presStyleIdx="0" presStyleCnt="10"/>
      <dgm:spPr/>
    </dgm:pt>
    <dgm:pt modelId="{9AD2E3BA-262B-407D-A275-5E411D0000FC}" type="pres">
      <dgm:prSet presAssocID="{E25B5977-D597-4021-A46B-58D85B7CC8F1}" presName="horz1" presStyleCnt="0"/>
      <dgm:spPr/>
    </dgm:pt>
    <dgm:pt modelId="{6642C893-8ECE-4500-9D14-928AC80D2499}" type="pres">
      <dgm:prSet presAssocID="{E25B5977-D597-4021-A46B-58D85B7CC8F1}" presName="tx1" presStyleLbl="revTx" presStyleIdx="0" presStyleCnt="10"/>
      <dgm:spPr/>
    </dgm:pt>
    <dgm:pt modelId="{C3D01C15-E9EB-4321-A6BC-F760FD24C05E}" type="pres">
      <dgm:prSet presAssocID="{E25B5977-D597-4021-A46B-58D85B7CC8F1}" presName="vert1" presStyleCnt="0"/>
      <dgm:spPr/>
    </dgm:pt>
    <dgm:pt modelId="{7405D93A-A695-4C5C-8646-0DF80E7D11EE}" type="pres">
      <dgm:prSet presAssocID="{047DB9AE-413D-4873-911C-3B9F3DDBE96E}" presName="thickLine" presStyleLbl="alignNode1" presStyleIdx="1" presStyleCnt="10"/>
      <dgm:spPr/>
    </dgm:pt>
    <dgm:pt modelId="{3144B36B-BB82-470A-AB09-EDFF37429B9E}" type="pres">
      <dgm:prSet presAssocID="{047DB9AE-413D-4873-911C-3B9F3DDBE96E}" presName="horz1" presStyleCnt="0"/>
      <dgm:spPr/>
    </dgm:pt>
    <dgm:pt modelId="{F201FDCC-EA57-4492-A85F-8C138C103846}" type="pres">
      <dgm:prSet presAssocID="{047DB9AE-413D-4873-911C-3B9F3DDBE96E}" presName="tx1" presStyleLbl="revTx" presStyleIdx="1" presStyleCnt="10"/>
      <dgm:spPr/>
    </dgm:pt>
    <dgm:pt modelId="{3BDF8868-7F0C-4034-B01F-723BCBDAC62A}" type="pres">
      <dgm:prSet presAssocID="{047DB9AE-413D-4873-911C-3B9F3DDBE96E}" presName="vert1" presStyleCnt="0"/>
      <dgm:spPr/>
    </dgm:pt>
    <dgm:pt modelId="{5997117E-175E-4037-A9E8-747068CC1DF3}" type="pres">
      <dgm:prSet presAssocID="{1BA9B652-E6F1-444C-8553-7133AFEE887C}" presName="thickLine" presStyleLbl="alignNode1" presStyleIdx="2" presStyleCnt="10"/>
      <dgm:spPr/>
    </dgm:pt>
    <dgm:pt modelId="{6AA27326-D6A3-41CC-B7AA-70860BC30507}" type="pres">
      <dgm:prSet presAssocID="{1BA9B652-E6F1-444C-8553-7133AFEE887C}" presName="horz1" presStyleCnt="0"/>
      <dgm:spPr/>
    </dgm:pt>
    <dgm:pt modelId="{F5945FCF-210C-4B50-8279-6F2AAA58BEC2}" type="pres">
      <dgm:prSet presAssocID="{1BA9B652-E6F1-444C-8553-7133AFEE887C}" presName="tx1" presStyleLbl="revTx" presStyleIdx="2" presStyleCnt="10"/>
      <dgm:spPr/>
    </dgm:pt>
    <dgm:pt modelId="{2A5DB783-5FA7-4D8A-9E78-19C76829DAE7}" type="pres">
      <dgm:prSet presAssocID="{1BA9B652-E6F1-444C-8553-7133AFEE887C}" presName="vert1" presStyleCnt="0"/>
      <dgm:spPr/>
    </dgm:pt>
    <dgm:pt modelId="{AF5EEF52-C133-479E-8E23-69AAB0D4547A}" type="pres">
      <dgm:prSet presAssocID="{E0D7B923-06D3-48B2-B04D-3AE34F6AE4D2}" presName="thickLine" presStyleLbl="alignNode1" presStyleIdx="3" presStyleCnt="10"/>
      <dgm:spPr/>
    </dgm:pt>
    <dgm:pt modelId="{40DF8E4F-6129-4C85-8792-11C09984B94F}" type="pres">
      <dgm:prSet presAssocID="{E0D7B923-06D3-48B2-B04D-3AE34F6AE4D2}" presName="horz1" presStyleCnt="0"/>
      <dgm:spPr/>
    </dgm:pt>
    <dgm:pt modelId="{B3B22834-921F-4C14-99A4-AA70D28EC8C3}" type="pres">
      <dgm:prSet presAssocID="{E0D7B923-06D3-48B2-B04D-3AE34F6AE4D2}" presName="tx1" presStyleLbl="revTx" presStyleIdx="3" presStyleCnt="10"/>
      <dgm:spPr/>
    </dgm:pt>
    <dgm:pt modelId="{D583CDA8-0916-4AA4-8EA8-FACEDC19074C}" type="pres">
      <dgm:prSet presAssocID="{E0D7B923-06D3-48B2-B04D-3AE34F6AE4D2}" presName="vert1" presStyleCnt="0"/>
      <dgm:spPr/>
    </dgm:pt>
    <dgm:pt modelId="{D53626F5-9628-475F-BD25-B85C66C78003}" type="pres">
      <dgm:prSet presAssocID="{DA348188-33EC-485F-9364-C8A7EA7BB9EC}" presName="thickLine" presStyleLbl="alignNode1" presStyleIdx="4" presStyleCnt="10"/>
      <dgm:spPr/>
    </dgm:pt>
    <dgm:pt modelId="{F914D4C9-99EE-44F9-8E05-95F4A95FF0BC}" type="pres">
      <dgm:prSet presAssocID="{DA348188-33EC-485F-9364-C8A7EA7BB9EC}" presName="horz1" presStyleCnt="0"/>
      <dgm:spPr/>
    </dgm:pt>
    <dgm:pt modelId="{7C8638E8-7F9F-45E4-95B1-A68EB1555AD6}" type="pres">
      <dgm:prSet presAssocID="{DA348188-33EC-485F-9364-C8A7EA7BB9EC}" presName="tx1" presStyleLbl="revTx" presStyleIdx="4" presStyleCnt="10"/>
      <dgm:spPr/>
    </dgm:pt>
    <dgm:pt modelId="{03BA7312-1222-453B-B1CA-0EC6777E57CD}" type="pres">
      <dgm:prSet presAssocID="{DA348188-33EC-485F-9364-C8A7EA7BB9EC}" presName="vert1" presStyleCnt="0"/>
      <dgm:spPr/>
    </dgm:pt>
    <dgm:pt modelId="{64F24B15-92B8-4138-9CBC-CF4B1DE58266}" type="pres">
      <dgm:prSet presAssocID="{7DDBF3E6-689A-45BF-B1C8-8C2B4F47D293}" presName="thickLine" presStyleLbl="alignNode1" presStyleIdx="5" presStyleCnt="10"/>
      <dgm:spPr/>
    </dgm:pt>
    <dgm:pt modelId="{55820852-3A00-42D6-B690-3C5CA6EE4772}" type="pres">
      <dgm:prSet presAssocID="{7DDBF3E6-689A-45BF-B1C8-8C2B4F47D293}" presName="horz1" presStyleCnt="0"/>
      <dgm:spPr/>
    </dgm:pt>
    <dgm:pt modelId="{022356DD-8705-4A4F-BE30-2C62D0CE94AA}" type="pres">
      <dgm:prSet presAssocID="{7DDBF3E6-689A-45BF-B1C8-8C2B4F47D293}" presName="tx1" presStyleLbl="revTx" presStyleIdx="5" presStyleCnt="10"/>
      <dgm:spPr/>
    </dgm:pt>
    <dgm:pt modelId="{7A81143B-6D1B-4446-AD94-5619E80304AE}" type="pres">
      <dgm:prSet presAssocID="{7DDBF3E6-689A-45BF-B1C8-8C2B4F47D293}" presName="vert1" presStyleCnt="0"/>
      <dgm:spPr/>
    </dgm:pt>
    <dgm:pt modelId="{2A2AA092-88B5-4EEA-9E16-DC181F487766}" type="pres">
      <dgm:prSet presAssocID="{4D8FE0E8-77F4-4F83-B972-4C30802691FC}" presName="thickLine" presStyleLbl="alignNode1" presStyleIdx="6" presStyleCnt="10"/>
      <dgm:spPr/>
    </dgm:pt>
    <dgm:pt modelId="{42872431-E99F-4EE3-AC2D-ADFA48857CB6}" type="pres">
      <dgm:prSet presAssocID="{4D8FE0E8-77F4-4F83-B972-4C30802691FC}" presName="horz1" presStyleCnt="0"/>
      <dgm:spPr/>
    </dgm:pt>
    <dgm:pt modelId="{F970F238-47F9-468E-AD7A-AA92F9A5DAE5}" type="pres">
      <dgm:prSet presAssocID="{4D8FE0E8-77F4-4F83-B972-4C30802691FC}" presName="tx1" presStyleLbl="revTx" presStyleIdx="6" presStyleCnt="10"/>
      <dgm:spPr/>
    </dgm:pt>
    <dgm:pt modelId="{E5FF3D83-FF6F-4BCE-9214-26B6A5ADA7E8}" type="pres">
      <dgm:prSet presAssocID="{4D8FE0E8-77F4-4F83-B972-4C30802691FC}" presName="vert1" presStyleCnt="0"/>
      <dgm:spPr/>
    </dgm:pt>
    <dgm:pt modelId="{CF1335A8-F813-4EC1-8ECA-6F7F545A6DEB}" type="pres">
      <dgm:prSet presAssocID="{B22589D1-F364-45E4-8A50-0C670ACE6EC3}" presName="thickLine" presStyleLbl="alignNode1" presStyleIdx="7" presStyleCnt="10"/>
      <dgm:spPr/>
    </dgm:pt>
    <dgm:pt modelId="{0A041BB5-B1B9-4750-A38F-F04F77150AB1}" type="pres">
      <dgm:prSet presAssocID="{B22589D1-F364-45E4-8A50-0C670ACE6EC3}" presName="horz1" presStyleCnt="0"/>
      <dgm:spPr/>
    </dgm:pt>
    <dgm:pt modelId="{45F9068A-5908-4833-B559-B8C8AFD479AE}" type="pres">
      <dgm:prSet presAssocID="{B22589D1-F364-45E4-8A50-0C670ACE6EC3}" presName="tx1" presStyleLbl="revTx" presStyleIdx="7" presStyleCnt="10"/>
      <dgm:spPr/>
    </dgm:pt>
    <dgm:pt modelId="{37436635-0054-4FF7-89DB-1193C7C10A7A}" type="pres">
      <dgm:prSet presAssocID="{B22589D1-F364-45E4-8A50-0C670ACE6EC3}" presName="vert1" presStyleCnt="0"/>
      <dgm:spPr/>
    </dgm:pt>
    <dgm:pt modelId="{B18CA4C4-A4DF-493F-B071-59EA24AE1C28}" type="pres">
      <dgm:prSet presAssocID="{5B1E32E7-82B3-4AA4-9ACF-091471017D02}" presName="thickLine" presStyleLbl="alignNode1" presStyleIdx="8" presStyleCnt="10"/>
      <dgm:spPr/>
    </dgm:pt>
    <dgm:pt modelId="{093F3BB2-EF59-43A9-AA97-B262E844B545}" type="pres">
      <dgm:prSet presAssocID="{5B1E32E7-82B3-4AA4-9ACF-091471017D02}" presName="horz1" presStyleCnt="0"/>
      <dgm:spPr/>
    </dgm:pt>
    <dgm:pt modelId="{69B47E97-9B7F-4FD7-BA00-F4D75C02EB05}" type="pres">
      <dgm:prSet presAssocID="{5B1E32E7-82B3-4AA4-9ACF-091471017D02}" presName="tx1" presStyleLbl="revTx" presStyleIdx="8" presStyleCnt="10"/>
      <dgm:spPr/>
    </dgm:pt>
    <dgm:pt modelId="{0C871D36-4A33-4CDB-9EF0-C2420011C8F1}" type="pres">
      <dgm:prSet presAssocID="{5B1E32E7-82B3-4AA4-9ACF-091471017D02}" presName="vert1" presStyleCnt="0"/>
      <dgm:spPr/>
    </dgm:pt>
    <dgm:pt modelId="{47852418-9C6B-4026-A8F0-4F9012A09BC9}" type="pres">
      <dgm:prSet presAssocID="{C8292CEF-C816-43E8-8F15-1AEF036C9699}" presName="thickLine" presStyleLbl="alignNode1" presStyleIdx="9" presStyleCnt="10"/>
      <dgm:spPr/>
    </dgm:pt>
    <dgm:pt modelId="{8AD936B6-5CF8-4BFD-963F-05128E46F9E0}" type="pres">
      <dgm:prSet presAssocID="{C8292CEF-C816-43E8-8F15-1AEF036C9699}" presName="horz1" presStyleCnt="0"/>
      <dgm:spPr/>
    </dgm:pt>
    <dgm:pt modelId="{F73577C4-7E56-4222-A420-AF190868EF75}" type="pres">
      <dgm:prSet presAssocID="{C8292CEF-C816-43E8-8F15-1AEF036C9699}" presName="tx1" presStyleLbl="revTx" presStyleIdx="9" presStyleCnt="10"/>
      <dgm:spPr/>
    </dgm:pt>
    <dgm:pt modelId="{B668E224-C4F3-437F-A30D-CB07DE067CCF}" type="pres">
      <dgm:prSet presAssocID="{C8292CEF-C816-43E8-8F15-1AEF036C9699}" presName="vert1" presStyleCnt="0"/>
      <dgm:spPr/>
    </dgm:pt>
  </dgm:ptLst>
  <dgm:cxnLst>
    <dgm:cxn modelId="{DDD03D09-E69E-4B8B-9736-1340DCE957C8}" type="presOf" srcId="{DA348188-33EC-485F-9364-C8A7EA7BB9EC}" destId="{7C8638E8-7F9F-45E4-95B1-A68EB1555AD6}" srcOrd="0" destOrd="0" presId="urn:microsoft.com/office/officeart/2008/layout/LinedList"/>
    <dgm:cxn modelId="{62EDD912-02A6-436B-8FA6-22167F6C12DF}" srcId="{81FA2B1C-8713-4FD5-98E9-D4CB176EC3DF}" destId="{7DDBF3E6-689A-45BF-B1C8-8C2B4F47D293}" srcOrd="5" destOrd="0" parTransId="{8B2AEAC9-93EC-4701-A7F7-8F32110BE089}" sibTransId="{2428CC7D-EE3C-4782-A5DD-23E0761376FC}"/>
    <dgm:cxn modelId="{AB0FD536-C239-4AF9-A5C3-DD29C2C4F0B9}" type="presOf" srcId="{4D8FE0E8-77F4-4F83-B972-4C30802691FC}" destId="{F970F238-47F9-468E-AD7A-AA92F9A5DAE5}" srcOrd="0" destOrd="0" presId="urn:microsoft.com/office/officeart/2008/layout/LinedList"/>
    <dgm:cxn modelId="{D30D323D-FD6D-420D-9FA0-94E75DE13FF5}" type="presOf" srcId="{1BA9B652-E6F1-444C-8553-7133AFEE887C}" destId="{F5945FCF-210C-4B50-8279-6F2AAA58BEC2}" srcOrd="0" destOrd="0" presId="urn:microsoft.com/office/officeart/2008/layout/LinedList"/>
    <dgm:cxn modelId="{B37C706E-5BD3-4AAB-AD27-BA21FE27412C}" srcId="{81FA2B1C-8713-4FD5-98E9-D4CB176EC3DF}" destId="{C8292CEF-C816-43E8-8F15-1AEF036C9699}" srcOrd="9" destOrd="0" parTransId="{66B93471-068B-4178-AA79-3988B4ACB7D5}" sibTransId="{EDBBE88A-AE03-4A23-B943-419BD5572C62}"/>
    <dgm:cxn modelId="{59750472-0B07-4B4D-94E9-AEC11CC305FF}" type="presOf" srcId="{047DB9AE-413D-4873-911C-3B9F3DDBE96E}" destId="{F201FDCC-EA57-4492-A85F-8C138C103846}" srcOrd="0" destOrd="0" presId="urn:microsoft.com/office/officeart/2008/layout/LinedList"/>
    <dgm:cxn modelId="{312ADF59-0CC3-4E3F-AB04-0CBA7BA63407}" type="presOf" srcId="{C8292CEF-C816-43E8-8F15-1AEF036C9699}" destId="{F73577C4-7E56-4222-A420-AF190868EF75}" srcOrd="0" destOrd="0" presId="urn:microsoft.com/office/officeart/2008/layout/LinedList"/>
    <dgm:cxn modelId="{52EDF48E-F623-408C-B939-C08A9184FA30}" srcId="{81FA2B1C-8713-4FD5-98E9-D4CB176EC3DF}" destId="{4D8FE0E8-77F4-4F83-B972-4C30802691FC}" srcOrd="6" destOrd="0" parTransId="{B104F06B-625E-43DD-930D-831EEADF42C0}" sibTransId="{06DC198B-4FEA-4D66-B30B-4D00780874E5}"/>
    <dgm:cxn modelId="{D3590A90-47E1-4752-8EED-74561890DC19}" srcId="{81FA2B1C-8713-4FD5-98E9-D4CB176EC3DF}" destId="{DA348188-33EC-485F-9364-C8A7EA7BB9EC}" srcOrd="4" destOrd="0" parTransId="{AE149724-024D-49D4-A2FD-2D18A70EFD63}" sibTransId="{FC682936-E277-4C7E-A0A0-1A1FA689CD45}"/>
    <dgm:cxn modelId="{2A100A91-4D5D-43D7-83AF-D7064936E6F5}" type="presOf" srcId="{B22589D1-F364-45E4-8A50-0C670ACE6EC3}" destId="{45F9068A-5908-4833-B559-B8C8AFD479AE}" srcOrd="0" destOrd="0" presId="urn:microsoft.com/office/officeart/2008/layout/LinedList"/>
    <dgm:cxn modelId="{87803594-2637-4EBD-914D-8E6DA59D1530}" srcId="{81FA2B1C-8713-4FD5-98E9-D4CB176EC3DF}" destId="{E25B5977-D597-4021-A46B-58D85B7CC8F1}" srcOrd="0" destOrd="0" parTransId="{E3FC7769-173B-45EC-BD7E-89C3261EE1F9}" sibTransId="{C6F4B668-0937-463F-9148-658314F5A746}"/>
    <dgm:cxn modelId="{FCE68E9A-68FD-4BC7-B5BB-C9B2723956B0}" srcId="{81FA2B1C-8713-4FD5-98E9-D4CB176EC3DF}" destId="{5B1E32E7-82B3-4AA4-9ACF-091471017D02}" srcOrd="8" destOrd="0" parTransId="{B81C8C78-2FBC-4502-AFEE-C110AC7AEC88}" sibTransId="{5F60E95E-C6B1-4E46-A04E-8580E7C57778}"/>
    <dgm:cxn modelId="{4EDEE09F-665D-4134-B332-D39569908837}" type="presOf" srcId="{E25B5977-D597-4021-A46B-58D85B7CC8F1}" destId="{6642C893-8ECE-4500-9D14-928AC80D2499}" srcOrd="0" destOrd="0" presId="urn:microsoft.com/office/officeart/2008/layout/LinedList"/>
    <dgm:cxn modelId="{08F337A5-411E-48A2-A8D0-4C8F0B413E4C}" type="presOf" srcId="{7DDBF3E6-689A-45BF-B1C8-8C2B4F47D293}" destId="{022356DD-8705-4A4F-BE30-2C62D0CE94AA}" srcOrd="0" destOrd="0" presId="urn:microsoft.com/office/officeart/2008/layout/LinedList"/>
    <dgm:cxn modelId="{EF9B31BD-F608-461A-BEFC-9AC25B7AE7C8}" srcId="{81FA2B1C-8713-4FD5-98E9-D4CB176EC3DF}" destId="{047DB9AE-413D-4873-911C-3B9F3DDBE96E}" srcOrd="1" destOrd="0" parTransId="{FFB4A4DB-3F18-4C3A-A821-870597A2A9B0}" sibTransId="{AA6E53DE-397B-4B0B-839E-7A563EF65FD0}"/>
    <dgm:cxn modelId="{8FC58FC9-A806-4F66-AE40-779FA189D47B}" type="presOf" srcId="{5B1E32E7-82B3-4AA4-9ACF-091471017D02}" destId="{69B47E97-9B7F-4FD7-BA00-F4D75C02EB05}" srcOrd="0" destOrd="0" presId="urn:microsoft.com/office/officeart/2008/layout/LinedList"/>
    <dgm:cxn modelId="{ABED15CC-77C3-4A39-91E4-1C0845D1AF9A}" type="presOf" srcId="{E0D7B923-06D3-48B2-B04D-3AE34F6AE4D2}" destId="{B3B22834-921F-4C14-99A4-AA70D28EC8C3}" srcOrd="0" destOrd="0" presId="urn:microsoft.com/office/officeart/2008/layout/LinedList"/>
    <dgm:cxn modelId="{AD4B67CF-3F54-45A6-8507-F696A5CFC7FD}" type="presOf" srcId="{81FA2B1C-8713-4FD5-98E9-D4CB176EC3DF}" destId="{6D33FA13-B95F-45FD-B1B9-741A01DDC9A3}" srcOrd="0" destOrd="0" presId="urn:microsoft.com/office/officeart/2008/layout/LinedList"/>
    <dgm:cxn modelId="{A05055F0-89C7-43F0-8881-DA5B6C52BE6F}" srcId="{81FA2B1C-8713-4FD5-98E9-D4CB176EC3DF}" destId="{1BA9B652-E6F1-444C-8553-7133AFEE887C}" srcOrd="2" destOrd="0" parTransId="{1411795B-5FDB-460D-856B-DA5B863D29E7}" sibTransId="{FB9E86F2-16D5-4E59-B889-E6EA0460CB76}"/>
    <dgm:cxn modelId="{5565EBF7-CC5E-4981-BC85-45071B957AFD}" srcId="{81FA2B1C-8713-4FD5-98E9-D4CB176EC3DF}" destId="{E0D7B923-06D3-48B2-B04D-3AE34F6AE4D2}" srcOrd="3" destOrd="0" parTransId="{304B7F86-BB17-46C3-BA13-9036EB4885AD}" sibTransId="{70DB89A9-0FFF-4388-B874-5CDD294914DF}"/>
    <dgm:cxn modelId="{47E317F8-4728-4ADC-BA4C-A1FC50A3FA09}" srcId="{81FA2B1C-8713-4FD5-98E9-D4CB176EC3DF}" destId="{B22589D1-F364-45E4-8A50-0C670ACE6EC3}" srcOrd="7" destOrd="0" parTransId="{ADEC6518-CD9F-40BC-8D11-24D949CBECEE}" sibTransId="{67C68635-AF92-40AE-9F7F-48634DD2038E}"/>
    <dgm:cxn modelId="{A7BD80DA-BDCE-410A-8B82-284D7ADD202E}" type="presParOf" srcId="{6D33FA13-B95F-45FD-B1B9-741A01DDC9A3}" destId="{323DA0C0-3F18-473E-ADC8-7ABF93E4B1BC}" srcOrd="0" destOrd="0" presId="urn:microsoft.com/office/officeart/2008/layout/LinedList"/>
    <dgm:cxn modelId="{0E3C30EB-6976-4D15-9FAD-1FDE7F0D0FEF}" type="presParOf" srcId="{6D33FA13-B95F-45FD-B1B9-741A01DDC9A3}" destId="{9AD2E3BA-262B-407D-A275-5E411D0000FC}" srcOrd="1" destOrd="0" presId="urn:microsoft.com/office/officeart/2008/layout/LinedList"/>
    <dgm:cxn modelId="{F5826491-27EE-4FD1-B5C1-0DA3B86590F1}" type="presParOf" srcId="{9AD2E3BA-262B-407D-A275-5E411D0000FC}" destId="{6642C893-8ECE-4500-9D14-928AC80D2499}" srcOrd="0" destOrd="0" presId="urn:microsoft.com/office/officeart/2008/layout/LinedList"/>
    <dgm:cxn modelId="{93D46714-80EA-4ABB-828F-18761388EEB3}" type="presParOf" srcId="{9AD2E3BA-262B-407D-A275-5E411D0000FC}" destId="{C3D01C15-E9EB-4321-A6BC-F760FD24C05E}" srcOrd="1" destOrd="0" presId="urn:microsoft.com/office/officeart/2008/layout/LinedList"/>
    <dgm:cxn modelId="{C17A67AD-5682-4176-9695-C46C2FAF182A}" type="presParOf" srcId="{6D33FA13-B95F-45FD-B1B9-741A01DDC9A3}" destId="{7405D93A-A695-4C5C-8646-0DF80E7D11EE}" srcOrd="2" destOrd="0" presId="urn:microsoft.com/office/officeart/2008/layout/LinedList"/>
    <dgm:cxn modelId="{2F7CC342-8DE4-406E-9ED6-5EF5923439BA}" type="presParOf" srcId="{6D33FA13-B95F-45FD-B1B9-741A01DDC9A3}" destId="{3144B36B-BB82-470A-AB09-EDFF37429B9E}" srcOrd="3" destOrd="0" presId="urn:microsoft.com/office/officeart/2008/layout/LinedList"/>
    <dgm:cxn modelId="{01444BC6-C611-46DC-87AF-D35AFE1A1AFE}" type="presParOf" srcId="{3144B36B-BB82-470A-AB09-EDFF37429B9E}" destId="{F201FDCC-EA57-4492-A85F-8C138C103846}" srcOrd="0" destOrd="0" presId="urn:microsoft.com/office/officeart/2008/layout/LinedList"/>
    <dgm:cxn modelId="{80642651-B996-4846-9CB8-161361699C02}" type="presParOf" srcId="{3144B36B-BB82-470A-AB09-EDFF37429B9E}" destId="{3BDF8868-7F0C-4034-B01F-723BCBDAC62A}" srcOrd="1" destOrd="0" presId="urn:microsoft.com/office/officeart/2008/layout/LinedList"/>
    <dgm:cxn modelId="{F72189E1-DC55-4993-8769-AE3803B8490D}" type="presParOf" srcId="{6D33FA13-B95F-45FD-B1B9-741A01DDC9A3}" destId="{5997117E-175E-4037-A9E8-747068CC1DF3}" srcOrd="4" destOrd="0" presId="urn:microsoft.com/office/officeart/2008/layout/LinedList"/>
    <dgm:cxn modelId="{60BD12E5-B74D-4176-AC90-1C081DE89B8E}" type="presParOf" srcId="{6D33FA13-B95F-45FD-B1B9-741A01DDC9A3}" destId="{6AA27326-D6A3-41CC-B7AA-70860BC30507}" srcOrd="5" destOrd="0" presId="urn:microsoft.com/office/officeart/2008/layout/LinedList"/>
    <dgm:cxn modelId="{044BACC6-CACF-48A3-A4F6-E950F88544D3}" type="presParOf" srcId="{6AA27326-D6A3-41CC-B7AA-70860BC30507}" destId="{F5945FCF-210C-4B50-8279-6F2AAA58BEC2}" srcOrd="0" destOrd="0" presId="urn:microsoft.com/office/officeart/2008/layout/LinedList"/>
    <dgm:cxn modelId="{61DD626B-3AEC-4DCC-98C2-80E6C9FEFFFC}" type="presParOf" srcId="{6AA27326-D6A3-41CC-B7AA-70860BC30507}" destId="{2A5DB783-5FA7-4D8A-9E78-19C76829DAE7}" srcOrd="1" destOrd="0" presId="urn:microsoft.com/office/officeart/2008/layout/LinedList"/>
    <dgm:cxn modelId="{E53B9803-1DEB-4F31-841B-D9BECA35B408}" type="presParOf" srcId="{6D33FA13-B95F-45FD-B1B9-741A01DDC9A3}" destId="{AF5EEF52-C133-479E-8E23-69AAB0D4547A}" srcOrd="6" destOrd="0" presId="urn:microsoft.com/office/officeart/2008/layout/LinedList"/>
    <dgm:cxn modelId="{D489426F-5DE1-4237-B2AA-1856EE9A8C2D}" type="presParOf" srcId="{6D33FA13-B95F-45FD-B1B9-741A01DDC9A3}" destId="{40DF8E4F-6129-4C85-8792-11C09984B94F}" srcOrd="7" destOrd="0" presId="urn:microsoft.com/office/officeart/2008/layout/LinedList"/>
    <dgm:cxn modelId="{A1828D29-2CF8-4A9F-8549-CD4A74F6F497}" type="presParOf" srcId="{40DF8E4F-6129-4C85-8792-11C09984B94F}" destId="{B3B22834-921F-4C14-99A4-AA70D28EC8C3}" srcOrd="0" destOrd="0" presId="urn:microsoft.com/office/officeart/2008/layout/LinedList"/>
    <dgm:cxn modelId="{AD6F69D7-555F-4CF7-BF8C-957F466DB19D}" type="presParOf" srcId="{40DF8E4F-6129-4C85-8792-11C09984B94F}" destId="{D583CDA8-0916-4AA4-8EA8-FACEDC19074C}" srcOrd="1" destOrd="0" presId="urn:microsoft.com/office/officeart/2008/layout/LinedList"/>
    <dgm:cxn modelId="{75C28CE6-1ED1-48AE-9D8A-8F9C8048DA8D}" type="presParOf" srcId="{6D33FA13-B95F-45FD-B1B9-741A01DDC9A3}" destId="{D53626F5-9628-475F-BD25-B85C66C78003}" srcOrd="8" destOrd="0" presId="urn:microsoft.com/office/officeart/2008/layout/LinedList"/>
    <dgm:cxn modelId="{A7005B1C-2148-4BFD-A706-BD231DBE39A4}" type="presParOf" srcId="{6D33FA13-B95F-45FD-B1B9-741A01DDC9A3}" destId="{F914D4C9-99EE-44F9-8E05-95F4A95FF0BC}" srcOrd="9" destOrd="0" presId="urn:microsoft.com/office/officeart/2008/layout/LinedList"/>
    <dgm:cxn modelId="{420563A1-E25B-425D-AFDF-82C7905C3A14}" type="presParOf" srcId="{F914D4C9-99EE-44F9-8E05-95F4A95FF0BC}" destId="{7C8638E8-7F9F-45E4-95B1-A68EB1555AD6}" srcOrd="0" destOrd="0" presId="urn:microsoft.com/office/officeart/2008/layout/LinedList"/>
    <dgm:cxn modelId="{503FB730-A1A5-457D-B84B-762AFBDDE545}" type="presParOf" srcId="{F914D4C9-99EE-44F9-8E05-95F4A95FF0BC}" destId="{03BA7312-1222-453B-B1CA-0EC6777E57CD}" srcOrd="1" destOrd="0" presId="urn:microsoft.com/office/officeart/2008/layout/LinedList"/>
    <dgm:cxn modelId="{22C16BE9-DCAF-4F68-863B-DBDBEFD6EB67}" type="presParOf" srcId="{6D33FA13-B95F-45FD-B1B9-741A01DDC9A3}" destId="{64F24B15-92B8-4138-9CBC-CF4B1DE58266}" srcOrd="10" destOrd="0" presId="urn:microsoft.com/office/officeart/2008/layout/LinedList"/>
    <dgm:cxn modelId="{81E59018-3D56-4F2F-AAED-905DA54B6A40}" type="presParOf" srcId="{6D33FA13-B95F-45FD-B1B9-741A01DDC9A3}" destId="{55820852-3A00-42D6-B690-3C5CA6EE4772}" srcOrd="11" destOrd="0" presId="urn:microsoft.com/office/officeart/2008/layout/LinedList"/>
    <dgm:cxn modelId="{B9ACDF22-A6FD-4970-AF7F-4C2F3502944E}" type="presParOf" srcId="{55820852-3A00-42D6-B690-3C5CA6EE4772}" destId="{022356DD-8705-4A4F-BE30-2C62D0CE94AA}" srcOrd="0" destOrd="0" presId="urn:microsoft.com/office/officeart/2008/layout/LinedList"/>
    <dgm:cxn modelId="{4E84E780-3ABC-4C68-9E5F-B30381094BDF}" type="presParOf" srcId="{55820852-3A00-42D6-B690-3C5CA6EE4772}" destId="{7A81143B-6D1B-4446-AD94-5619E80304AE}" srcOrd="1" destOrd="0" presId="urn:microsoft.com/office/officeart/2008/layout/LinedList"/>
    <dgm:cxn modelId="{517F3C6E-2BC5-4CDF-BD26-BED948FFDB42}" type="presParOf" srcId="{6D33FA13-B95F-45FD-B1B9-741A01DDC9A3}" destId="{2A2AA092-88B5-4EEA-9E16-DC181F487766}" srcOrd="12" destOrd="0" presId="urn:microsoft.com/office/officeart/2008/layout/LinedList"/>
    <dgm:cxn modelId="{D4E5D8E2-4ED1-47DF-B1D6-BFF2BE84C5BE}" type="presParOf" srcId="{6D33FA13-B95F-45FD-B1B9-741A01DDC9A3}" destId="{42872431-E99F-4EE3-AC2D-ADFA48857CB6}" srcOrd="13" destOrd="0" presId="urn:microsoft.com/office/officeart/2008/layout/LinedList"/>
    <dgm:cxn modelId="{3741A72D-B9A3-49AA-9856-71A91C3A830E}" type="presParOf" srcId="{42872431-E99F-4EE3-AC2D-ADFA48857CB6}" destId="{F970F238-47F9-468E-AD7A-AA92F9A5DAE5}" srcOrd="0" destOrd="0" presId="urn:microsoft.com/office/officeart/2008/layout/LinedList"/>
    <dgm:cxn modelId="{4EA35607-F1AF-4F57-909B-27E5F00EA11B}" type="presParOf" srcId="{42872431-E99F-4EE3-AC2D-ADFA48857CB6}" destId="{E5FF3D83-FF6F-4BCE-9214-26B6A5ADA7E8}" srcOrd="1" destOrd="0" presId="urn:microsoft.com/office/officeart/2008/layout/LinedList"/>
    <dgm:cxn modelId="{B926F010-58F7-4E26-9036-CC8DA1B5A579}" type="presParOf" srcId="{6D33FA13-B95F-45FD-B1B9-741A01DDC9A3}" destId="{CF1335A8-F813-4EC1-8ECA-6F7F545A6DEB}" srcOrd="14" destOrd="0" presId="urn:microsoft.com/office/officeart/2008/layout/LinedList"/>
    <dgm:cxn modelId="{B7258E45-641C-4678-99C6-7B0199AB5394}" type="presParOf" srcId="{6D33FA13-B95F-45FD-B1B9-741A01DDC9A3}" destId="{0A041BB5-B1B9-4750-A38F-F04F77150AB1}" srcOrd="15" destOrd="0" presId="urn:microsoft.com/office/officeart/2008/layout/LinedList"/>
    <dgm:cxn modelId="{125B102D-54BD-4741-91A4-FF726D265E83}" type="presParOf" srcId="{0A041BB5-B1B9-4750-A38F-F04F77150AB1}" destId="{45F9068A-5908-4833-B559-B8C8AFD479AE}" srcOrd="0" destOrd="0" presId="urn:microsoft.com/office/officeart/2008/layout/LinedList"/>
    <dgm:cxn modelId="{AF3207FA-B22E-4A0F-A71C-7CA60727D6D0}" type="presParOf" srcId="{0A041BB5-B1B9-4750-A38F-F04F77150AB1}" destId="{37436635-0054-4FF7-89DB-1193C7C10A7A}" srcOrd="1" destOrd="0" presId="urn:microsoft.com/office/officeart/2008/layout/LinedList"/>
    <dgm:cxn modelId="{F97EB282-79D2-42EF-9FEB-A17E5F37485B}" type="presParOf" srcId="{6D33FA13-B95F-45FD-B1B9-741A01DDC9A3}" destId="{B18CA4C4-A4DF-493F-B071-59EA24AE1C28}" srcOrd="16" destOrd="0" presId="urn:microsoft.com/office/officeart/2008/layout/LinedList"/>
    <dgm:cxn modelId="{51D8F919-A184-44A6-8C5A-2F5869D8A2EA}" type="presParOf" srcId="{6D33FA13-B95F-45FD-B1B9-741A01DDC9A3}" destId="{093F3BB2-EF59-43A9-AA97-B262E844B545}" srcOrd="17" destOrd="0" presId="urn:microsoft.com/office/officeart/2008/layout/LinedList"/>
    <dgm:cxn modelId="{7A100B31-4526-4888-AB17-12B56185993F}" type="presParOf" srcId="{093F3BB2-EF59-43A9-AA97-B262E844B545}" destId="{69B47E97-9B7F-4FD7-BA00-F4D75C02EB05}" srcOrd="0" destOrd="0" presId="urn:microsoft.com/office/officeart/2008/layout/LinedList"/>
    <dgm:cxn modelId="{7E40613D-DCBB-4399-98C7-CA0D5424027B}" type="presParOf" srcId="{093F3BB2-EF59-43A9-AA97-B262E844B545}" destId="{0C871D36-4A33-4CDB-9EF0-C2420011C8F1}" srcOrd="1" destOrd="0" presId="urn:microsoft.com/office/officeart/2008/layout/LinedList"/>
    <dgm:cxn modelId="{A5225A31-F9BF-444F-980A-6B6ABF0FB76F}" type="presParOf" srcId="{6D33FA13-B95F-45FD-B1B9-741A01DDC9A3}" destId="{47852418-9C6B-4026-A8F0-4F9012A09BC9}" srcOrd="18" destOrd="0" presId="urn:microsoft.com/office/officeart/2008/layout/LinedList"/>
    <dgm:cxn modelId="{9923CBF4-BB0F-4AAE-A986-7AFDA4B4E2E6}" type="presParOf" srcId="{6D33FA13-B95F-45FD-B1B9-741A01DDC9A3}" destId="{8AD936B6-5CF8-4BFD-963F-05128E46F9E0}" srcOrd="19" destOrd="0" presId="urn:microsoft.com/office/officeart/2008/layout/LinedList"/>
    <dgm:cxn modelId="{223DCA06-230E-4755-8251-13FAE47A7305}" type="presParOf" srcId="{8AD936B6-5CF8-4BFD-963F-05128E46F9E0}" destId="{F73577C4-7E56-4222-A420-AF190868EF75}" srcOrd="0" destOrd="0" presId="urn:microsoft.com/office/officeart/2008/layout/LinedList"/>
    <dgm:cxn modelId="{2974B277-3F08-4406-B347-BDC5A854C791}" type="presParOf" srcId="{8AD936B6-5CF8-4BFD-963F-05128E46F9E0}" destId="{B668E224-C4F3-437F-A30D-CB07DE067CC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DA0C0-3F18-473E-ADC8-7ABF93E4B1BC}">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42C893-8ECE-4500-9D14-928AC80D2499}">
      <dsp:nvSpPr>
        <dsp:cNvPr id="0" name=""/>
        <dsp:cNvSpPr/>
      </dsp:nvSpPr>
      <dsp:spPr>
        <a:xfrm>
          <a:off x="0" y="623"/>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0" i="1" kern="1200"/>
            <a:t>Buy and Hold</a:t>
          </a:r>
          <a:r>
            <a:rPr lang="pt-BR" sz="1800" b="0" i="0" kern="1200"/>
            <a:t>  significa comprar e segurar ou manter.</a:t>
          </a:r>
          <a:endParaRPr lang="en-US" sz="1800" kern="1200"/>
        </a:p>
      </dsp:txBody>
      <dsp:txXfrm>
        <a:off x="0" y="623"/>
        <a:ext cx="6492875" cy="510415"/>
      </dsp:txXfrm>
    </dsp:sp>
    <dsp:sp modelId="{7405D93A-A695-4C5C-8646-0DF80E7D11EE}">
      <dsp:nvSpPr>
        <dsp:cNvPr id="0" name=""/>
        <dsp:cNvSpPr/>
      </dsp:nvSpPr>
      <dsp:spPr>
        <a:xfrm>
          <a:off x="0" y="511038"/>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01FDCC-EA57-4492-A85F-8C138C103846}">
      <dsp:nvSpPr>
        <dsp:cNvPr id="0" name=""/>
        <dsp:cNvSpPr/>
      </dsp:nvSpPr>
      <dsp:spPr>
        <a:xfrm>
          <a:off x="0" y="511038"/>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Um Holder radical chamaria de buy and forget: Comprar e esquecer.</a:t>
          </a:r>
          <a:endParaRPr lang="en-US" sz="1800" kern="1200"/>
        </a:p>
      </dsp:txBody>
      <dsp:txXfrm>
        <a:off x="0" y="511038"/>
        <a:ext cx="6492875" cy="510415"/>
      </dsp:txXfrm>
    </dsp:sp>
    <dsp:sp modelId="{5997117E-175E-4037-A9E8-747068CC1DF3}">
      <dsp:nvSpPr>
        <dsp:cNvPr id="0" name=""/>
        <dsp:cNvSpPr/>
      </dsp:nvSpPr>
      <dsp:spPr>
        <a:xfrm>
          <a:off x="0" y="1021453"/>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45FCF-210C-4B50-8279-6F2AAA58BEC2}">
      <dsp:nvSpPr>
        <dsp:cNvPr id="0" name=""/>
        <dsp:cNvSpPr/>
      </dsp:nvSpPr>
      <dsp:spPr>
        <a:xfrm>
          <a:off x="0" y="1021453"/>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Vantagens:</a:t>
          </a:r>
          <a:endParaRPr lang="en-US" sz="2000" b="1" kern="1200" dirty="0"/>
        </a:p>
      </dsp:txBody>
      <dsp:txXfrm>
        <a:off x="0" y="1021453"/>
        <a:ext cx="6492875" cy="510415"/>
      </dsp:txXfrm>
    </dsp:sp>
    <dsp:sp modelId="{AF5EEF52-C133-479E-8E23-69AAB0D4547A}">
      <dsp:nvSpPr>
        <dsp:cNvPr id="0" name=""/>
        <dsp:cNvSpPr/>
      </dsp:nvSpPr>
      <dsp:spPr>
        <a:xfrm>
          <a:off x="0" y="1531869"/>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B22834-921F-4C14-99A4-AA70D28EC8C3}">
      <dsp:nvSpPr>
        <dsp:cNvPr id="0" name=""/>
        <dsp:cNvSpPr/>
      </dsp:nvSpPr>
      <dsp:spPr>
        <a:xfrm>
          <a:off x="0" y="1531869"/>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Custos mais baixos</a:t>
          </a:r>
          <a:endParaRPr lang="en-US" sz="1800" kern="1200" dirty="0"/>
        </a:p>
      </dsp:txBody>
      <dsp:txXfrm>
        <a:off x="0" y="1531869"/>
        <a:ext cx="6492875" cy="510415"/>
      </dsp:txXfrm>
    </dsp:sp>
    <dsp:sp modelId="{D53626F5-9628-475F-BD25-B85C66C78003}">
      <dsp:nvSpPr>
        <dsp:cNvPr id="0" name=""/>
        <dsp:cNvSpPr/>
      </dsp:nvSpPr>
      <dsp:spPr>
        <a:xfrm>
          <a:off x="0" y="2042284"/>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638E8-7F9F-45E4-95B1-A68EB1555AD6}">
      <dsp:nvSpPr>
        <dsp:cNvPr id="0" name=""/>
        <dsp:cNvSpPr/>
      </dsp:nvSpPr>
      <dsp:spPr>
        <a:xfrm>
          <a:off x="0" y="2042284"/>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Eficiência fiscal</a:t>
          </a:r>
          <a:endParaRPr lang="en-US" sz="1800" kern="1200" dirty="0"/>
        </a:p>
      </dsp:txBody>
      <dsp:txXfrm>
        <a:off x="0" y="2042284"/>
        <a:ext cx="6492875" cy="510415"/>
      </dsp:txXfrm>
    </dsp:sp>
    <dsp:sp modelId="{64F24B15-92B8-4138-9CBC-CF4B1DE58266}">
      <dsp:nvSpPr>
        <dsp:cNvPr id="0" name=""/>
        <dsp:cNvSpPr/>
      </dsp:nvSpPr>
      <dsp:spPr>
        <a:xfrm>
          <a:off x="0" y="255270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2356DD-8705-4A4F-BE30-2C62D0CE94AA}">
      <dsp:nvSpPr>
        <dsp:cNvPr id="0" name=""/>
        <dsp:cNvSpPr/>
      </dsp:nvSpPr>
      <dsp:spPr>
        <a:xfrm>
          <a:off x="0" y="2552700"/>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Baixo Stress</a:t>
          </a:r>
          <a:endParaRPr lang="en-US" sz="1800" kern="1200"/>
        </a:p>
      </dsp:txBody>
      <dsp:txXfrm>
        <a:off x="0" y="2552700"/>
        <a:ext cx="6492875" cy="510415"/>
      </dsp:txXfrm>
    </dsp:sp>
    <dsp:sp modelId="{2A2AA092-88B5-4EEA-9E16-DC181F487766}">
      <dsp:nvSpPr>
        <dsp:cNvPr id="0" name=""/>
        <dsp:cNvSpPr/>
      </dsp:nvSpPr>
      <dsp:spPr>
        <a:xfrm>
          <a:off x="0" y="3063115"/>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0F238-47F9-468E-AD7A-AA92F9A5DAE5}">
      <dsp:nvSpPr>
        <dsp:cNvPr id="0" name=""/>
        <dsp:cNvSpPr/>
      </dsp:nvSpPr>
      <dsp:spPr>
        <a:xfrm>
          <a:off x="0" y="3063115"/>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Desvantagens:</a:t>
          </a:r>
          <a:endParaRPr lang="en-US" sz="2000" b="1" kern="1200" dirty="0"/>
        </a:p>
      </dsp:txBody>
      <dsp:txXfrm>
        <a:off x="0" y="3063115"/>
        <a:ext cx="6492875" cy="510415"/>
      </dsp:txXfrm>
    </dsp:sp>
    <dsp:sp modelId="{CF1335A8-F813-4EC1-8ECA-6F7F545A6DEB}">
      <dsp:nvSpPr>
        <dsp:cNvPr id="0" name=""/>
        <dsp:cNvSpPr/>
      </dsp:nvSpPr>
      <dsp:spPr>
        <a:xfrm>
          <a:off x="0" y="3573530"/>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F9068A-5908-4833-B559-B8C8AFD479AE}">
      <dsp:nvSpPr>
        <dsp:cNvPr id="0" name=""/>
        <dsp:cNvSpPr/>
      </dsp:nvSpPr>
      <dsp:spPr>
        <a:xfrm>
          <a:off x="0" y="3573530"/>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Perda de Market timing</a:t>
          </a:r>
          <a:endParaRPr lang="en-US" sz="1800" kern="1200"/>
        </a:p>
      </dsp:txBody>
      <dsp:txXfrm>
        <a:off x="0" y="3573530"/>
        <a:ext cx="6492875" cy="510415"/>
      </dsp:txXfrm>
    </dsp:sp>
    <dsp:sp modelId="{B18CA4C4-A4DF-493F-B071-59EA24AE1C28}">
      <dsp:nvSpPr>
        <dsp:cNvPr id="0" name=""/>
        <dsp:cNvSpPr/>
      </dsp:nvSpPr>
      <dsp:spPr>
        <a:xfrm>
          <a:off x="0" y="4083946"/>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B47E97-9B7F-4FD7-BA00-F4D75C02EB05}">
      <dsp:nvSpPr>
        <dsp:cNvPr id="0" name=""/>
        <dsp:cNvSpPr/>
      </dsp:nvSpPr>
      <dsp:spPr>
        <a:xfrm>
          <a:off x="0" y="4083946"/>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Feed Back mais lento</a:t>
          </a:r>
          <a:endParaRPr lang="en-US" sz="1800" kern="1200"/>
        </a:p>
      </dsp:txBody>
      <dsp:txXfrm>
        <a:off x="0" y="4083946"/>
        <a:ext cx="6492875" cy="510415"/>
      </dsp:txXfrm>
    </dsp:sp>
    <dsp:sp modelId="{47852418-9C6B-4026-A8F0-4F9012A09BC9}">
      <dsp:nvSpPr>
        <dsp:cNvPr id="0" name=""/>
        <dsp:cNvSpPr/>
      </dsp:nvSpPr>
      <dsp:spPr>
        <a:xfrm>
          <a:off x="0" y="4594361"/>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577C4-7E56-4222-A420-AF190868EF75}">
      <dsp:nvSpPr>
        <dsp:cNvPr id="0" name=""/>
        <dsp:cNvSpPr/>
      </dsp:nvSpPr>
      <dsp:spPr>
        <a:xfrm>
          <a:off x="0" y="4594361"/>
          <a:ext cx="6492875" cy="51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Alto Stress</a:t>
          </a:r>
          <a:endParaRPr lang="en-US" sz="1800" kern="1200"/>
        </a:p>
      </dsp:txBody>
      <dsp:txXfrm>
        <a:off x="0" y="4594361"/>
        <a:ext cx="6492875" cy="51041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4DAD411-51A3-44EC-A607-AABB9E0BDAA8}" type="datetime1">
              <a:rPr lang="pt-BR" smtClean="0"/>
              <a:pPr rtl="0"/>
              <a:t>30/05/2021</a:t>
            </a:fld>
            <a:endParaRPr lang="pt-BR"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o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8A1656-FDB1-442A-B22F-67D2FDA9ED13}" type="slidenum">
              <a:rPr lang="pt-BR" smtClean="0"/>
              <a:pPr rtl="0"/>
              <a:t>‹nº›</a:t>
            </a:fld>
            <a:endParaRPr lang="pt-BR" dirty="0"/>
          </a:p>
        </p:txBody>
      </p:sp>
    </p:spTree>
    <p:extLst>
      <p:ext uri="{BB962C8B-B14F-4D97-AF65-F5344CB8AC3E}">
        <p14:creationId xmlns:p14="http://schemas.microsoft.com/office/powerpoint/2010/main" val="330478500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9T12:05:19.033"/>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9T14:31:09.321"/>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9T15:26:46.820"/>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65547-F970-4280-B697-690EC9C34826}" type="datetime1">
              <a:rPr lang="pt-BR" smtClean="0"/>
              <a:pPr/>
              <a:t>30/05/2021</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dirty="0"/>
              <a:t>Editar estilos de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dirty="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336304E-FDE3-4B4F-A3B7-EBE87F3FA5E2}" type="slidenum">
              <a:rPr lang="pt-BR" noProof="0" smtClean="0"/>
              <a:pPr rtl="0"/>
              <a:t>‹nº›</a:t>
            </a:fld>
            <a:endParaRPr lang="pt-BR"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1</a:t>
            </a:fld>
            <a:endParaRPr lang="pt-BR" dirty="0"/>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6336304E-FDE3-4B4F-A3B7-EBE87F3FA5E2}" type="slidenum">
              <a:rPr lang="pt-BR" noProof="0" smtClean="0"/>
              <a:pPr rtl="0"/>
              <a:t>19</a:t>
            </a:fld>
            <a:endParaRPr lang="pt-BR" noProof="0" dirty="0"/>
          </a:p>
        </p:txBody>
      </p:sp>
    </p:spTree>
    <p:extLst>
      <p:ext uri="{BB962C8B-B14F-4D97-AF65-F5344CB8AC3E}">
        <p14:creationId xmlns:p14="http://schemas.microsoft.com/office/powerpoint/2010/main" val="388069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22</a:t>
            </a:fld>
            <a:endParaRPr lang="pt-BR" dirty="0"/>
          </a:p>
        </p:txBody>
      </p:sp>
    </p:spTree>
    <p:extLst>
      <p:ext uri="{BB962C8B-B14F-4D97-AF65-F5344CB8AC3E}">
        <p14:creationId xmlns:p14="http://schemas.microsoft.com/office/powerpoint/2010/main" val="2985530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23</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24</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25</a:t>
            </a:fld>
            <a:endParaRPr lang="pt-BR" dirty="0"/>
          </a:p>
        </p:txBody>
      </p:sp>
    </p:spTree>
    <p:extLst>
      <p:ext uri="{BB962C8B-B14F-4D97-AF65-F5344CB8AC3E}">
        <p14:creationId xmlns:p14="http://schemas.microsoft.com/office/powerpoint/2010/main" val="388040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26</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27</a:t>
            </a:fld>
            <a:endParaRPr lang="pt-BR" dirty="0"/>
          </a:p>
        </p:txBody>
      </p:sp>
    </p:spTree>
    <p:extLst>
      <p:ext uri="{BB962C8B-B14F-4D97-AF65-F5344CB8AC3E}">
        <p14:creationId xmlns:p14="http://schemas.microsoft.com/office/powerpoint/2010/main" val="1438009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6336304E-FDE3-4B4F-A3B7-EBE87F3FA5E2}" type="slidenum">
              <a:rPr lang="pt-BR" noProof="0" smtClean="0"/>
              <a:pPr rtl="0"/>
              <a:t>29</a:t>
            </a:fld>
            <a:endParaRPr lang="pt-BR" noProof="0" dirty="0"/>
          </a:p>
        </p:txBody>
      </p:sp>
    </p:spTree>
    <p:extLst>
      <p:ext uri="{BB962C8B-B14F-4D97-AF65-F5344CB8AC3E}">
        <p14:creationId xmlns:p14="http://schemas.microsoft.com/office/powerpoint/2010/main" val="761596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6336304E-FDE3-4B4F-A3B7-EBE87F3FA5E2}" type="slidenum">
              <a:rPr lang="pt-BR" noProof="0" smtClean="0"/>
              <a:pPr rtl="0"/>
              <a:t>30</a:t>
            </a:fld>
            <a:endParaRPr lang="pt-BR" noProof="0" dirty="0"/>
          </a:p>
        </p:txBody>
      </p:sp>
    </p:spTree>
    <p:extLst>
      <p:ext uri="{BB962C8B-B14F-4D97-AF65-F5344CB8AC3E}">
        <p14:creationId xmlns:p14="http://schemas.microsoft.com/office/powerpoint/2010/main" val="721460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6336304E-FDE3-4B4F-A3B7-EBE87F3FA5E2}" type="slidenum">
              <a:rPr lang="pt-BR" noProof="0" smtClean="0"/>
              <a:pPr rtl="0"/>
              <a:t>32</a:t>
            </a:fld>
            <a:endParaRPr lang="pt-BR" noProof="0" dirty="0"/>
          </a:p>
        </p:txBody>
      </p:sp>
    </p:spTree>
    <p:extLst>
      <p:ext uri="{BB962C8B-B14F-4D97-AF65-F5344CB8AC3E}">
        <p14:creationId xmlns:p14="http://schemas.microsoft.com/office/powerpoint/2010/main" val="327292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4</a:t>
            </a:fld>
            <a:endParaRPr lang="pt-BR" dirty="0"/>
          </a:p>
        </p:txBody>
      </p:sp>
    </p:spTree>
    <p:extLst>
      <p:ext uri="{BB962C8B-B14F-4D97-AF65-F5344CB8AC3E}">
        <p14:creationId xmlns:p14="http://schemas.microsoft.com/office/powerpoint/2010/main" val="2851398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6336304E-FDE3-4B4F-A3B7-EBE87F3FA5E2}" type="slidenum">
              <a:rPr lang="pt-BR" noProof="0" smtClean="0"/>
              <a:pPr rtl="0"/>
              <a:t>33</a:t>
            </a:fld>
            <a:endParaRPr lang="pt-BR" noProof="0" dirty="0"/>
          </a:p>
        </p:txBody>
      </p:sp>
    </p:spTree>
    <p:extLst>
      <p:ext uri="{BB962C8B-B14F-4D97-AF65-F5344CB8AC3E}">
        <p14:creationId xmlns:p14="http://schemas.microsoft.com/office/powerpoint/2010/main" val="812085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6336304E-FDE3-4B4F-A3B7-EBE87F3FA5E2}" type="slidenum">
              <a:rPr lang="pt-BR" noProof="0" smtClean="0"/>
              <a:pPr rtl="0"/>
              <a:t>34</a:t>
            </a:fld>
            <a:endParaRPr lang="pt-BR" noProof="0" dirty="0"/>
          </a:p>
        </p:txBody>
      </p:sp>
    </p:spTree>
    <p:extLst>
      <p:ext uri="{BB962C8B-B14F-4D97-AF65-F5344CB8AC3E}">
        <p14:creationId xmlns:p14="http://schemas.microsoft.com/office/powerpoint/2010/main" val="1962245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36</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37</a:t>
            </a:fld>
            <a:endParaRPr lang="pt-BR" dirty="0"/>
          </a:p>
        </p:txBody>
      </p:sp>
    </p:spTree>
    <p:extLst>
      <p:ext uri="{BB962C8B-B14F-4D97-AF65-F5344CB8AC3E}">
        <p14:creationId xmlns:p14="http://schemas.microsoft.com/office/powerpoint/2010/main" val="698221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38</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53</a:t>
            </a:fld>
            <a:endParaRPr lang="pt-BR" dirty="0"/>
          </a:p>
        </p:txBody>
      </p:sp>
    </p:spTree>
    <p:extLst>
      <p:ext uri="{BB962C8B-B14F-4D97-AF65-F5344CB8AC3E}">
        <p14:creationId xmlns:p14="http://schemas.microsoft.com/office/powerpoint/2010/main" val="3624831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6336304E-FDE3-4B4F-A3B7-EBE87F3FA5E2}" type="slidenum">
              <a:rPr lang="pt-BR" noProof="0" smtClean="0"/>
              <a:pPr rtl="0"/>
              <a:t>57</a:t>
            </a:fld>
            <a:endParaRPr lang="pt-BR" noProof="0" dirty="0"/>
          </a:p>
        </p:txBody>
      </p:sp>
    </p:spTree>
    <p:extLst>
      <p:ext uri="{BB962C8B-B14F-4D97-AF65-F5344CB8AC3E}">
        <p14:creationId xmlns:p14="http://schemas.microsoft.com/office/powerpoint/2010/main" val="1376679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60</a:t>
            </a:fld>
            <a:endParaRPr lang="pt-BR" dirty="0"/>
          </a:p>
        </p:txBody>
      </p:sp>
    </p:spTree>
    <p:extLst>
      <p:ext uri="{BB962C8B-B14F-4D97-AF65-F5344CB8AC3E}">
        <p14:creationId xmlns:p14="http://schemas.microsoft.com/office/powerpoint/2010/main" val="3179795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61</a:t>
            </a:fld>
            <a:endParaRPr lang="pt-BR" dirty="0"/>
          </a:p>
        </p:txBody>
      </p:sp>
    </p:spTree>
    <p:extLst>
      <p:ext uri="{BB962C8B-B14F-4D97-AF65-F5344CB8AC3E}">
        <p14:creationId xmlns:p14="http://schemas.microsoft.com/office/powerpoint/2010/main" val="2243169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62</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5</a:t>
            </a:fld>
            <a:endParaRPr lang="pt-BR" dirty="0"/>
          </a:p>
        </p:txBody>
      </p:sp>
    </p:spTree>
    <p:extLst>
      <p:ext uri="{BB962C8B-B14F-4D97-AF65-F5344CB8AC3E}">
        <p14:creationId xmlns:p14="http://schemas.microsoft.com/office/powerpoint/2010/main" val="2345441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64</a:t>
            </a:fld>
            <a:endParaRPr lang="pt-BR" dirty="0"/>
          </a:p>
        </p:txBody>
      </p:sp>
    </p:spTree>
    <p:extLst>
      <p:ext uri="{BB962C8B-B14F-4D97-AF65-F5344CB8AC3E}">
        <p14:creationId xmlns:p14="http://schemas.microsoft.com/office/powerpoint/2010/main" val="2243169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65</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66</a:t>
            </a:fld>
            <a:endParaRPr lang="pt-BR" dirty="0"/>
          </a:p>
        </p:txBody>
      </p:sp>
    </p:spTree>
    <p:extLst>
      <p:ext uri="{BB962C8B-B14F-4D97-AF65-F5344CB8AC3E}">
        <p14:creationId xmlns:p14="http://schemas.microsoft.com/office/powerpoint/2010/main" val="2243169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67</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68</a:t>
            </a:fld>
            <a:endParaRPr lang="pt-BR" dirty="0"/>
          </a:p>
        </p:txBody>
      </p:sp>
    </p:spTree>
    <p:extLst>
      <p:ext uri="{BB962C8B-B14F-4D97-AF65-F5344CB8AC3E}">
        <p14:creationId xmlns:p14="http://schemas.microsoft.com/office/powerpoint/2010/main" val="2243169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69</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6336304E-FDE3-4B4F-A3B7-EBE87F3FA5E2}" type="slidenum">
              <a:rPr lang="pt-BR" noProof="0" smtClean="0"/>
              <a:pPr rtl="0"/>
              <a:t>70</a:t>
            </a:fld>
            <a:endParaRPr lang="pt-BR" noProof="0" dirty="0"/>
          </a:p>
        </p:txBody>
      </p:sp>
    </p:spTree>
    <p:extLst>
      <p:ext uri="{BB962C8B-B14F-4D97-AF65-F5344CB8AC3E}">
        <p14:creationId xmlns:p14="http://schemas.microsoft.com/office/powerpoint/2010/main" val="3814113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6336304E-FDE3-4B4F-A3B7-EBE87F3FA5E2}" type="slidenum">
              <a:rPr lang="pt-BR" noProof="0" smtClean="0"/>
              <a:pPr rtl="0"/>
              <a:t>71</a:t>
            </a:fld>
            <a:endParaRPr lang="pt-BR" noProof="0" dirty="0"/>
          </a:p>
        </p:txBody>
      </p:sp>
    </p:spTree>
    <p:extLst>
      <p:ext uri="{BB962C8B-B14F-4D97-AF65-F5344CB8AC3E}">
        <p14:creationId xmlns:p14="http://schemas.microsoft.com/office/powerpoint/2010/main" val="152190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13</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14</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15</a:t>
            </a:fld>
            <a:endParaRPr lang="pt-BR" dirty="0"/>
          </a:p>
        </p:txBody>
      </p:sp>
    </p:spTree>
    <p:extLst>
      <p:ext uri="{BB962C8B-B14F-4D97-AF65-F5344CB8AC3E}">
        <p14:creationId xmlns:p14="http://schemas.microsoft.com/office/powerpoint/2010/main" val="69822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16</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17</a:t>
            </a:fld>
            <a:endParaRPr lang="pt-BR" dirty="0"/>
          </a:p>
        </p:txBody>
      </p:sp>
    </p:spTree>
    <p:extLst>
      <p:ext uri="{BB962C8B-B14F-4D97-AF65-F5344CB8AC3E}">
        <p14:creationId xmlns:p14="http://schemas.microsoft.com/office/powerpoint/2010/main" val="332807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6336304E-FDE3-4B4F-A3B7-EBE87F3FA5E2}" type="slidenum">
              <a:rPr lang="pt-BR" smtClean="0"/>
              <a:pPr rtl="0"/>
              <a:t>18</a:t>
            </a:fld>
            <a:endParaRPr lang="pt-BR" dirty="0"/>
          </a:p>
        </p:txBody>
      </p:sp>
    </p:spTree>
    <p:extLst>
      <p:ext uri="{BB962C8B-B14F-4D97-AF65-F5344CB8AC3E}">
        <p14:creationId xmlns:p14="http://schemas.microsoft.com/office/powerpoint/2010/main" val="332807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Slide_0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pt-BR" noProof="0" dirty="0"/>
              <a:t>Título vem aqui</a:t>
            </a:r>
          </a:p>
        </p:txBody>
      </p:sp>
      <p:sp>
        <p:nvSpPr>
          <p:cNvPr id="3" name="Subtítulo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do subtítulo mestre</a:t>
            </a:r>
            <a:endParaRPr lang="pt-BR" noProof="0" dirty="0"/>
          </a:p>
        </p:txBody>
      </p:sp>
      <p:sp>
        <p:nvSpPr>
          <p:cNvPr id="13" name="Espaço Reservado para Imagem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pt-BR" noProof="0"/>
              <a:t>Clique no ícone para adicionar uma imagem</a:t>
            </a:r>
            <a:endParaRPr lang="pt-BR"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orma Liv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6" name="Forma Liv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cxnSp>
        <p:nvCxnSpPr>
          <p:cNvPr id="5" name="Conector Reto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orma Livre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3" name="Forma livre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4" name="Forma Livre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sp>
        <p:nvSpPr>
          <p:cNvPr id="6" name="Título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pt-BR" noProof="0"/>
              <a:t>Clique para editar o estilo do título mestre</a:t>
            </a:r>
            <a:endParaRPr lang="pt-BR" noProof="0" dirty="0"/>
          </a:p>
        </p:txBody>
      </p:sp>
      <p:sp>
        <p:nvSpPr>
          <p:cNvPr id="7" name="Retângulo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0" name="Espaço Reservado para o Número do Slide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a equipe">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orma Livre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37" name="Forma livre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38" name="Forma Livre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0" name="Forma livre: Forma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7" name="Forma livre: Forma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6" name="Título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pt-BR" noProof="0"/>
              <a:t>Clique para editar o estilo do título mestre</a:t>
            </a:r>
            <a:endParaRPr lang="pt-BR" noProof="0" dirty="0"/>
          </a:p>
        </p:txBody>
      </p:sp>
      <p:sp>
        <p:nvSpPr>
          <p:cNvPr id="7" name="Retângulo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0" name="Espaço Reservado para o Número do Slide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
        <p:nvSpPr>
          <p:cNvPr id="3" name="Espaço Reservado para Imagem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pt-BR" noProof="0"/>
              <a:t>Clique no ícone para adicionar uma imagem</a:t>
            </a:r>
            <a:endParaRPr lang="pt-BR" noProof="0" dirty="0"/>
          </a:p>
        </p:txBody>
      </p:sp>
      <p:sp>
        <p:nvSpPr>
          <p:cNvPr id="11" name="Espaço Reservado para Imagem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pt-BR" noProof="0"/>
              <a:t>Clique no ícone para adicionar uma imagem</a:t>
            </a:r>
            <a:endParaRPr lang="pt-BR" noProof="0" dirty="0"/>
          </a:p>
        </p:txBody>
      </p:sp>
      <p:sp>
        <p:nvSpPr>
          <p:cNvPr id="27" name="Espaço Reservado para Conteúdo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a:t>Clique para editar os estilos do texto mestre</a:t>
            </a:r>
          </a:p>
        </p:txBody>
      </p:sp>
      <p:sp>
        <p:nvSpPr>
          <p:cNvPr id="28" name="Espaço Reservado para Conteúdo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dirty="0"/>
              <a:t>Executivo 01</a:t>
            </a:r>
          </a:p>
        </p:txBody>
      </p:sp>
      <p:sp>
        <p:nvSpPr>
          <p:cNvPr id="29" name="Espaço Reservado para Conteúdo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a:t>Clique para editar os estilos do texto mestre</a:t>
            </a:r>
          </a:p>
        </p:txBody>
      </p:sp>
      <p:sp>
        <p:nvSpPr>
          <p:cNvPr id="30" name="Espaço Reservado para Conteúdo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dirty="0"/>
              <a:t>Executivo 01</a:t>
            </a:r>
          </a:p>
        </p:txBody>
      </p:sp>
    </p:spTree>
    <p:extLst>
      <p:ext uri="{BB962C8B-B14F-4D97-AF65-F5344CB8AC3E}">
        <p14:creationId xmlns:p14="http://schemas.microsoft.com/office/powerpoint/2010/main" val="3876503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rigado 01">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dirty="0" err="1"/>
              <a:t>email</a:t>
            </a:r>
            <a:endParaRPr lang="pt-BR" noProof="0" dirty="0"/>
          </a:p>
        </p:txBody>
      </p:sp>
      <p:sp>
        <p:nvSpPr>
          <p:cNvPr id="13" name="Espaço Reservado para Imagem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pt-BR" noProof="0"/>
              <a:t>Clique no ícone para adicionar uma imagem</a:t>
            </a:r>
            <a:endParaRPr lang="pt-BR"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orma Liv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6" name="Forma Liv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cxnSp>
        <p:nvCxnSpPr>
          <p:cNvPr id="5" name="Conector Reto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Espaço Reservado para Texto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pt-BR" noProof="0" dirty="0"/>
              <a:t>URL do site vem aqui</a:t>
            </a:r>
          </a:p>
        </p:txBody>
      </p:sp>
      <p:pic>
        <p:nvPicPr>
          <p:cNvPr id="17" name="Gráfico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áfico 17" descr="Rede">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ítulo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pt-BR" noProof="0"/>
              <a:t>Clique para editar o estilo do título mestre</a:t>
            </a:r>
            <a:endParaRPr lang="pt-BR"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ítulo do Slide_0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3" name="Espaço Reservado para Imagem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pt-BR" noProof="0"/>
              <a:t>Clique no ícone para adicionar uma imagem</a:t>
            </a:r>
            <a:endParaRPr lang="pt-BR"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orma Liv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6" name="Forma Liv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cxnSp>
        <p:nvCxnSpPr>
          <p:cNvPr id="12" name="Conector Reto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áfico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áfico 19" descr="Rede">
            <a:extLst>
              <a:ext uri="{FF2B5EF4-FFF2-40B4-BE49-F238E27FC236}">
                <a16:creationId xmlns:a16="http://schemas.microsoft.com/office/drawing/2014/main" id="{460C8169-012B-451A-A6C2-6FEC0DC8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ítulo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dirty="0" err="1"/>
              <a:t>email</a:t>
            </a:r>
            <a:endParaRPr lang="pt-BR" noProof="0" dirty="0"/>
          </a:p>
        </p:txBody>
      </p:sp>
      <p:sp>
        <p:nvSpPr>
          <p:cNvPr id="22" name="Espaço Reservado para Texto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pt-BR" noProof="0" dirty="0"/>
              <a:t>URL do site vem aqui</a:t>
            </a:r>
          </a:p>
        </p:txBody>
      </p:sp>
      <p:sp>
        <p:nvSpPr>
          <p:cNvPr id="18" name="Título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pt-BR" noProof="0"/>
              <a:t>Clique para editar o estilo do título mestre</a:t>
            </a:r>
            <a:endParaRPr lang="pt-BR"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 name="Título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pt-BR" noProof="0" dirty="0"/>
              <a:t>Título vem aqui</a:t>
            </a:r>
          </a:p>
        </p:txBody>
      </p:sp>
      <p:sp>
        <p:nvSpPr>
          <p:cNvPr id="3" name="Subtítulo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do subtítulo mestre</a:t>
            </a:r>
            <a:endParaRPr lang="pt-BR"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orma Liv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6" name="Forma Liv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cxnSp>
        <p:nvCxnSpPr>
          <p:cNvPr id="5" name="Conector Reto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 name="Título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pt-BR" noProof="0"/>
              <a:t>Clique para editar o estilo do título mestre</a:t>
            </a:r>
            <a:endParaRPr lang="pt-BR" noProof="0"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6" name="Espaço Reservado para o Número do Slide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pPr rtl="0"/>
            <a:fld id="{9EC71654-96A5-4280-94F3-931C61A9F92C}" type="slidenum">
              <a:rPr lang="pt-BR" noProof="0" smtClean="0"/>
              <a:pPr rtl="0"/>
              <a:t>‹nº›</a:t>
            </a:fld>
            <a:endParaRPr lang="pt-BR" noProof="0" dirty="0"/>
          </a:p>
        </p:txBody>
      </p:sp>
      <p:grpSp>
        <p:nvGrpSpPr>
          <p:cNvPr id="4" name="Grupo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grpSp>
          <p:nvGrpSpPr>
            <p:cNvPr id="18" name="Grupo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orma Livre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20" name="Forma Livre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grpSp>
      <p:sp>
        <p:nvSpPr>
          <p:cNvPr id="21" name="Espaço Reservado para Texto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a:t>Clique para editar os estilos do texto mestre</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orma Livre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25" name="Forma livre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26" name="Forma Livre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sp>
        <p:nvSpPr>
          <p:cNvPr id="7" name="Retâ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6"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
        <p:nvSpPr>
          <p:cNvPr id="27" name="Espaço reservado para conteúdo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pt-BR" noProof="0"/>
              <a:t>Clique para editar os estilos do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13" name="Título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pt-BR" noProof="0"/>
              <a:t>Clique para editar o estilo do título mestre</a:t>
            </a:r>
            <a:endParaRPr lang="pt-BR"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is conteúdos">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orma Livre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20" name="Forma livre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22" name="Forma Livre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sp>
        <p:nvSpPr>
          <p:cNvPr id="7" name="Retâ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6"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
        <p:nvSpPr>
          <p:cNvPr id="14" name="Espaço reservado para conteúdo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pt-BR" noProof="0"/>
              <a:t>Clique para editar os estilos do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17" name="Espaço reservado para conteúdo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pt-BR" noProof="0"/>
              <a:t>Clique para editar os estilos do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21" name="Título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pt-BR" noProof="0"/>
              <a:t>Clique para editar o estilo do título mestre</a:t>
            </a:r>
            <a:endParaRPr lang="pt-BR"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grpSp>
        <p:nvGrpSpPr>
          <p:cNvPr id="20" name="Grupo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orma Livre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23" name="Forma livre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24" name="Forma Livre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sp>
        <p:nvSpPr>
          <p:cNvPr id="7" name="Retâ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6"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
        <p:nvSpPr>
          <p:cNvPr id="14" name="Espaço Reservado para Texto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do texto mestre</a:t>
            </a:r>
          </a:p>
        </p:txBody>
      </p:sp>
      <p:sp>
        <p:nvSpPr>
          <p:cNvPr id="17" name="Espaço reservado para conteúdo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pt-BR" noProof="0"/>
              <a:t>Clique para editar os estilos do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18" name="Espaço Reservado para Texto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do texto mestre</a:t>
            </a:r>
          </a:p>
        </p:txBody>
      </p:sp>
      <p:sp>
        <p:nvSpPr>
          <p:cNvPr id="19" name="Espaço reservado para conteúdo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pt-BR" noProof="0"/>
              <a:t>Clique para editar os estilos do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25" name="Título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pt-BR" noProof="0"/>
              <a:t>Clique para editar o estilo do título mestre</a:t>
            </a:r>
            <a:endParaRPr lang="pt-BR"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orma Liv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6" name="Forma Liv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sp>
        <p:nvSpPr>
          <p:cNvPr id="22" name="Espaço Reservado para Imagem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noProof="0"/>
              <a:t>Clique no ícone para adicionar uma imagem</a:t>
            </a:r>
            <a:endParaRPr lang="pt-BR" noProof="0" dirty="0"/>
          </a:p>
        </p:txBody>
      </p:sp>
      <p:sp>
        <p:nvSpPr>
          <p:cNvPr id="19" name="Título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pt-BR" noProof="0"/>
              <a:t>Clique para editar o estilo do título mestre</a:t>
            </a:r>
            <a:endParaRPr lang="pt-BR" noProof="0" dirty="0"/>
          </a:p>
        </p:txBody>
      </p:sp>
      <p:sp>
        <p:nvSpPr>
          <p:cNvPr id="20" name="Espaço Reservado para Texto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do texto mestre</a:t>
            </a:r>
          </a:p>
        </p:txBody>
      </p:sp>
      <p:sp>
        <p:nvSpPr>
          <p:cNvPr id="9"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1"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Tree>
    <p:extLst>
      <p:ext uri="{BB962C8B-B14F-4D97-AF65-F5344CB8AC3E}">
        <p14:creationId xmlns:p14="http://schemas.microsoft.com/office/powerpoint/2010/main" val="210718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Slide_0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 name="Título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pt-BR" noProof="0" dirty="0"/>
              <a:t>Título vem aqui</a:t>
            </a:r>
          </a:p>
        </p:txBody>
      </p:sp>
      <p:sp>
        <p:nvSpPr>
          <p:cNvPr id="3" name="Subtítulo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do subtítulo mestre</a:t>
            </a:r>
            <a:endParaRPr lang="pt-BR" noProof="0" dirty="0"/>
          </a:p>
        </p:txBody>
      </p:sp>
      <p:sp>
        <p:nvSpPr>
          <p:cNvPr id="13" name="Espaço Reservado para Imagem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pt-BR" noProof="0"/>
              <a:t>Clique no ícone para adicionar uma imagem</a:t>
            </a:r>
            <a:endParaRPr lang="pt-BR"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orma Liv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6" name="Forma Liv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cxnSp>
        <p:nvCxnSpPr>
          <p:cNvPr id="5" name="Conector Reto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orma livre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22" name="Forma livre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23" name="Forma Livre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sp>
        <p:nvSpPr>
          <p:cNvPr id="7" name="Retâ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6"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
        <p:nvSpPr>
          <p:cNvPr id="14" name="Título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pt-BR" noProof="0"/>
              <a:t>Clique para editar o estilo do título mestre</a:t>
            </a:r>
            <a:endParaRPr lang="pt-BR" noProof="0" dirty="0"/>
          </a:p>
        </p:txBody>
      </p:sp>
      <p:sp>
        <p:nvSpPr>
          <p:cNvPr id="17" name="Espaço Reservado para Texto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do texto mestre</a:t>
            </a:r>
          </a:p>
        </p:txBody>
      </p:sp>
      <p:sp>
        <p:nvSpPr>
          <p:cNvPr id="18" name="Espaço reservado para conteúdo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noProof="0"/>
              <a:t>Clique para editar os estilos do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Tree>
    <p:extLst>
      <p:ext uri="{BB962C8B-B14F-4D97-AF65-F5344CB8AC3E}">
        <p14:creationId xmlns:p14="http://schemas.microsoft.com/office/powerpoint/2010/main" val="3025310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pPr/>
              <a:t>5/30/2021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pPr/>
              <a:t>‹nº›</a:t>
            </a:fld>
            <a:endParaRPr lang="en-US" dirty="0"/>
          </a:p>
        </p:txBody>
      </p:sp>
      <p:sp>
        <p:nvSpPr>
          <p:cNvPr id="10"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1" name="Espaço Reservado para o Número do Slide 5">
            <a:extLst>
              <a:ext uri="{FF2B5EF4-FFF2-40B4-BE49-F238E27FC236}">
                <a16:creationId xmlns:a16="http://schemas.microsoft.com/office/drawing/2014/main" id="{996B64B9-1DF0-4EE9-BAB5-72AFA94B9AFD}"/>
              </a:ext>
            </a:extLst>
          </p:cNvPr>
          <p:cNvSpPr txBox="1">
            <a:spLocks/>
          </p:cNvSpPr>
          <p:nvPr userDrawn="1"/>
        </p:nvSpPr>
        <p:spPr>
          <a:xfrm>
            <a:off x="11363696" y="6455739"/>
            <a:ext cx="294460" cy="187367"/>
          </a:xfrm>
          <a:prstGeom prst="rect">
            <a:avLst/>
          </a:prstGeom>
        </p:spPr>
        <p:txBody>
          <a:bodyPr vert="horz" lIns="0" tIns="0" rIns="0" bIns="0" rtlCol="0" anchor="ctr"/>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pt-BR" sz="9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pt-BR" sz="9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704863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385ED15A-5626-4CD1-8596-BB340C3D2283}" type="datetimeFigureOut">
              <a:rPr lang="pt-BR"/>
              <a:pPr>
                <a:defRPr/>
              </a:pPr>
              <a:t>30/05/2021</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1D5B36F1-2DAB-4CF9-AF8B-9C67F103231A}" type="slidenum">
              <a:rPr lang="pt-BR"/>
              <a:pPr>
                <a:defRPr/>
              </a:pPr>
              <a:t>‹nº›</a:t>
            </a:fld>
            <a:endParaRPr lang="pt-BR"/>
          </a:p>
        </p:txBody>
      </p:sp>
      <p:sp>
        <p:nvSpPr>
          <p:cNvPr id="5" name="Espaço Reservado para o Número do Slide 5">
            <a:extLst>
              <a:ext uri="{FF2B5EF4-FFF2-40B4-BE49-F238E27FC236}">
                <a16:creationId xmlns:a16="http://schemas.microsoft.com/office/drawing/2014/main" id="{82194A2C-5452-4FBB-8356-F8EF151FE9AF}"/>
              </a:ext>
            </a:extLst>
          </p:cNvPr>
          <p:cNvSpPr txBox="1">
            <a:spLocks/>
          </p:cNvSpPr>
          <p:nvPr userDrawn="1"/>
        </p:nvSpPr>
        <p:spPr>
          <a:xfrm>
            <a:off x="11363696" y="6455739"/>
            <a:ext cx="294460" cy="187367"/>
          </a:xfrm>
          <a:prstGeom prst="rect">
            <a:avLst/>
          </a:prstGeom>
        </p:spPr>
        <p:txBody>
          <a:bodyPr vert="horz" lIns="0" tIns="0" rIns="0" bIns="0" rtlCol="0" anchor="ctr"/>
          <a:lstStyle>
            <a:defPPr rtl="0">
              <a:defRPr lang="pt-BR"/>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C71654-96A5-4280-94F3-931C61A9F92C}" type="slidenum">
              <a:rPr lang="pt-BR" smtClean="0"/>
              <a:pPr/>
              <a:t>‹nº›</a:t>
            </a:fld>
            <a:endParaRPr lang="pt-BR" dirty="0"/>
          </a:p>
        </p:txBody>
      </p:sp>
      <p:sp>
        <p:nvSpPr>
          <p:cNvPr id="6" name="Oval 14">
            <a:extLst>
              <a:ext uri="{FF2B5EF4-FFF2-40B4-BE49-F238E27FC236}">
                <a16:creationId xmlns:a16="http://schemas.microsoft.com/office/drawing/2014/main" id="{882D916B-F51E-4981-BF28-74147F365526}"/>
              </a:ext>
            </a:extLst>
          </p:cNvPr>
          <p:cNvSpPr/>
          <p:nvPr userDrawn="1"/>
        </p:nvSpPr>
        <p:spPr>
          <a:xfrm>
            <a:off x="11524069" y="6548734"/>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7" name="Espaço Reservado para o Número do Slide 5">
            <a:extLst>
              <a:ext uri="{FF2B5EF4-FFF2-40B4-BE49-F238E27FC236}">
                <a16:creationId xmlns:a16="http://schemas.microsoft.com/office/drawing/2014/main" id="{EB1117B3-8177-48E2-BABE-63BD4A1BCE99}"/>
              </a:ext>
            </a:extLst>
          </p:cNvPr>
          <p:cNvSpPr txBox="1">
            <a:spLocks/>
          </p:cNvSpPr>
          <p:nvPr userDrawn="1"/>
        </p:nvSpPr>
        <p:spPr>
          <a:xfrm>
            <a:off x="11516096" y="6595076"/>
            <a:ext cx="294460" cy="187367"/>
          </a:xfrm>
          <a:prstGeom prst="rect">
            <a:avLst/>
          </a:prstGeom>
        </p:spPr>
        <p:txBody>
          <a:bodyPr vert="horz" lIns="0" tIns="0" rIns="0" bIns="0" rtlCol="0" anchor="ctr"/>
          <a:lstStyle>
            <a:defPPr rtl="0">
              <a:defRPr lang="pt-BR"/>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C71654-96A5-4280-94F3-931C61A9F92C}" type="slidenum">
              <a:rPr lang="pt-BR" smtClean="0"/>
              <a:pPr/>
              <a:t>‹nº›</a:t>
            </a:fld>
            <a:endParaRPr lang="pt-BR" dirty="0"/>
          </a:p>
        </p:txBody>
      </p:sp>
    </p:spTree>
    <p:extLst>
      <p:ext uri="{BB962C8B-B14F-4D97-AF65-F5344CB8AC3E}">
        <p14:creationId xmlns:p14="http://schemas.microsoft.com/office/powerpoint/2010/main" val="191597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beçalho da Seção com Imagem">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 name="Título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pt-BR" noProof="0"/>
              <a:t>Clique para editar o estilo do título mestre</a:t>
            </a:r>
            <a:endParaRPr lang="pt-BR" noProof="0" dirty="0"/>
          </a:p>
        </p:txBody>
      </p:sp>
      <p:sp>
        <p:nvSpPr>
          <p:cNvPr id="3" name="Espaço Reservado para Texto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dirty="0"/>
              <a:t>Texto fictício vem aqui</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6" name="Espaço Reservado para o Número do Slide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pPr rtl="0"/>
            <a:fld id="{9EC71654-96A5-4280-94F3-931C61A9F92C}" type="slidenum">
              <a:rPr lang="pt-BR" noProof="0" smtClean="0"/>
              <a:pPr rtl="0"/>
              <a:t>‹nº›</a:t>
            </a:fld>
            <a:endParaRPr lang="pt-BR" noProof="0" dirty="0"/>
          </a:p>
        </p:txBody>
      </p:sp>
      <p:sp>
        <p:nvSpPr>
          <p:cNvPr id="15" name="Espaço Reservado para Imagem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pt-BR" noProof="0"/>
              <a:t>Clique no ícone para adicionar uma imagem</a:t>
            </a:r>
            <a:endParaRPr lang="pt-BR"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abeçalho da Seção com Imagem">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 name="Título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tx1"/>
                </a:solidFill>
              </a:defRPr>
            </a:lvl1pPr>
          </a:lstStyle>
          <a:p>
            <a:pPr rtl="0"/>
            <a:r>
              <a:rPr lang="pt-BR" noProof="0" dirty="0"/>
              <a:t>Clique para editar o estilo do título mestre</a:t>
            </a:r>
          </a:p>
        </p:txBody>
      </p:sp>
      <p:sp>
        <p:nvSpPr>
          <p:cNvPr id="3" name="Espaço Reservado para Texto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dirty="0"/>
              <a:t>Texto fictício vem aqui</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5" name="Espaço Reservado para Imagem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pt-BR" noProof="0"/>
              <a:t>Clique no ícone para adicionar uma imagem</a:t>
            </a:r>
            <a:endParaRPr lang="pt-BR" noProof="0" dirty="0"/>
          </a:p>
        </p:txBody>
      </p:sp>
      <p:sp>
        <p:nvSpPr>
          <p:cNvPr id="8"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9"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e Conteúdo com Imagem">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pt-BR" noProof="0"/>
              <a:t>Clique para editar os estilos do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7" name="Retâ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grpSp>
        <p:nvGrpSpPr>
          <p:cNvPr id="10" name="Grupo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orma Livre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2" name="Forma livre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sp>
          <p:nvSpPr>
            <p:cNvPr id="13" name="Forma Livre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6"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
        <p:nvSpPr>
          <p:cNvPr id="23" name="Espaço Reservado para Imagem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pt-BR" noProof="0"/>
              <a:t>Clique no ícone para adicionar uma imagem</a:t>
            </a:r>
            <a:endParaRPr lang="pt-BR" noProof="0" dirty="0"/>
          </a:p>
        </p:txBody>
      </p:sp>
      <p:sp>
        <p:nvSpPr>
          <p:cNvPr id="14" name="Título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pt-BR" noProof="0"/>
              <a:t>Clique para editar o estilo do título mestre</a:t>
            </a:r>
            <a:endParaRPr lang="pt-BR"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e Conteúdo 0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pt-BR" noProof="0"/>
              <a:t>Clique para editar o estilo do título mestre</a:t>
            </a:r>
            <a:endParaRPr lang="pt-BR" noProof="0" dirty="0"/>
          </a:p>
        </p:txBody>
      </p:sp>
      <p:sp>
        <p:nvSpPr>
          <p:cNvPr id="3" name="Espaço reservado para conteúdo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pt-BR" noProof="0"/>
              <a:t>Clique para editar os estilos do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7" name="Retâ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6"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
        <p:nvSpPr>
          <p:cNvPr id="14" name="Retângulo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8" name="Espaço Reservado para Imagem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pt-BR" noProof="0"/>
              <a:t>Clique no ícone para adicionar uma imagem</a:t>
            </a:r>
            <a:endParaRPr lang="pt-BR"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ítulo e Conteúdo 0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pt-BR" noProof="0"/>
              <a:t>Clique para editar o estilo do título mestre</a:t>
            </a:r>
            <a:endParaRPr lang="pt-BR" noProof="0" dirty="0"/>
          </a:p>
        </p:txBody>
      </p:sp>
      <p:sp>
        <p:nvSpPr>
          <p:cNvPr id="3" name="Espaço reservado para conteúdo 2">
            <a:extLst>
              <a:ext uri="{FF2B5EF4-FFF2-40B4-BE49-F238E27FC236}">
                <a16:creationId xmlns:a16="http://schemas.microsoft.com/office/drawing/2014/main" id="{0FEE9886-36F0-4E06-A3A6-D8F00B0665A1}"/>
              </a:ext>
            </a:extLst>
          </p:cNvPr>
          <p:cNvSpPr>
            <a:spLocks noGrp="1"/>
          </p:cNvSpPr>
          <p:nvPr>
            <p:ph idx="1"/>
          </p:nvPr>
        </p:nvSpPr>
        <p:spPr>
          <a:xfrm>
            <a:off x="538960" y="1825625"/>
            <a:ext cx="11309603"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pt-BR" noProof="0"/>
              <a:t>Clique para editar os estilos do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7" name="Retâ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6"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e Conteúdo 03">
    <p:spTree>
      <p:nvGrpSpPr>
        <p:cNvPr id="1" name=""/>
        <p:cNvGrpSpPr/>
        <p:nvPr/>
      </p:nvGrpSpPr>
      <p:grpSpPr>
        <a:xfrm>
          <a:off x="0" y="0"/>
          <a:ext cx="0" cy="0"/>
          <a:chOff x="0" y="0"/>
          <a:chExt cx="0" cy="0"/>
        </a:xfrm>
      </p:grpSpPr>
      <p:sp>
        <p:nvSpPr>
          <p:cNvPr id="19" name="Retângulo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3" name="Espaço Reservado para Imagem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pt-BR" noProof="0" dirty="0"/>
              <a:t>ícone</a:t>
            </a:r>
          </a:p>
        </p:txBody>
      </p:sp>
      <p:sp>
        <p:nvSpPr>
          <p:cNvPr id="9" name="Retângulo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 name="Título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pt-BR" noProof="0"/>
              <a:t>Clique para editar o estilo do título mestre</a:t>
            </a:r>
            <a:endParaRPr lang="pt-BR" noProof="0" dirty="0"/>
          </a:p>
        </p:txBody>
      </p:sp>
      <p:sp>
        <p:nvSpPr>
          <p:cNvPr id="3" name="Espaço Reservado para Conteúdo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a:t>Clique para editar os estilos do texto mestre</a:t>
            </a:r>
          </a:p>
        </p:txBody>
      </p:sp>
      <p:sp>
        <p:nvSpPr>
          <p:cNvPr id="7" name="Retâ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6"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
        <p:nvSpPr>
          <p:cNvPr id="6" name="Espaço Reservado para Imagem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pt-BR" noProof="0"/>
              <a:t>Clique no ícone para adicionar uma imagem</a:t>
            </a:r>
            <a:endParaRPr lang="pt-BR" noProof="0" dirty="0"/>
          </a:p>
        </p:txBody>
      </p:sp>
      <p:sp>
        <p:nvSpPr>
          <p:cNvPr id="17" name="Espaço Reservado para Conteúdo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a:t>Clique para editar os estilos do texto mestre</a:t>
            </a:r>
          </a:p>
        </p:txBody>
      </p:sp>
      <p:sp>
        <p:nvSpPr>
          <p:cNvPr id="20" name="Espaço Reservado para Conteúdo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a:t>Clique para editar os estilos do texto mestre</a:t>
            </a:r>
          </a:p>
        </p:txBody>
      </p:sp>
      <p:sp>
        <p:nvSpPr>
          <p:cNvPr id="21" name="Espaço Reservado para Conteúdo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a:t>Clique para editar os estilos do texto mestre</a:t>
            </a:r>
          </a:p>
        </p:txBody>
      </p:sp>
      <p:sp>
        <p:nvSpPr>
          <p:cNvPr id="12" name="Espaço Reservado para Imagem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pt-BR" noProof="0" dirty="0"/>
              <a:t>ícone</a:t>
            </a:r>
          </a:p>
        </p:txBody>
      </p:sp>
    </p:spTree>
    <p:extLst>
      <p:ext uri="{BB962C8B-B14F-4D97-AF65-F5344CB8AC3E}">
        <p14:creationId xmlns:p14="http://schemas.microsoft.com/office/powerpoint/2010/main" val="174103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de comparação">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4" name="Retângulo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 name="Título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pt-BR" noProof="0"/>
              <a:t>Clique para editar o estilo do título mestre</a:t>
            </a:r>
            <a:endParaRPr lang="pt-BR" noProof="0" dirty="0"/>
          </a:p>
        </p:txBody>
      </p:sp>
      <p:sp>
        <p:nvSpPr>
          <p:cNvPr id="3" name="Espaço Reservado para Conteúdo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a:t>Clique para editar os estilos do texto mestre</a:t>
            </a:r>
          </a:p>
        </p:txBody>
      </p:sp>
      <p:sp>
        <p:nvSpPr>
          <p:cNvPr id="7" name="Retâ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6"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‹nº›</a:t>
            </a:fld>
            <a:endParaRPr lang="pt-BR" noProof="0" dirty="0"/>
          </a:p>
        </p:txBody>
      </p:sp>
      <p:sp>
        <p:nvSpPr>
          <p:cNvPr id="20" name="Espaço Reservado para Conteúdo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dirty="0"/>
              <a:t>Tópico 01 vem aqui</a:t>
            </a:r>
          </a:p>
        </p:txBody>
      </p:sp>
      <p:sp>
        <p:nvSpPr>
          <p:cNvPr id="23" name="Espaço Reservado para Conteúdo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a:t>Clique para editar os estilos do texto mestre</a:t>
            </a:r>
          </a:p>
        </p:txBody>
      </p:sp>
      <p:sp>
        <p:nvSpPr>
          <p:cNvPr id="25" name="Espaço Reservado para Conteúdo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pt-BR" noProof="0" dirty="0"/>
              <a:t>Tópico 02 vem aqui</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4" name="Espaço Reservado para Imagem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pt-BR" noProof="0" dirty="0"/>
              <a:t>ícone</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9" name="Espaço Reservado para Imagem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pt-BR" noProof="0" dirty="0"/>
              <a:t>ícone</a:t>
            </a:r>
          </a:p>
        </p:txBody>
      </p:sp>
    </p:spTree>
    <p:extLst>
      <p:ext uri="{BB962C8B-B14F-4D97-AF65-F5344CB8AC3E}">
        <p14:creationId xmlns:p14="http://schemas.microsoft.com/office/powerpoint/2010/main" val="89140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pt-BR" noProof="0" dirty="0"/>
              <a:t>Clique para editar o estilo de título Mestre</a:t>
            </a:r>
          </a:p>
        </p:txBody>
      </p:sp>
      <p:sp>
        <p:nvSpPr>
          <p:cNvPr id="3" name="Espaço Reservado para Texto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pt-BR" noProof="0" dirty="0"/>
              <a:t>Editar estilos de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4" name="Espaço Reservado para Data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3B5D4D7-8A2B-47AF-98EF-704B6B792E96}" type="datetime1">
              <a:rPr lang="pt-BR" noProof="0" smtClean="0"/>
              <a:pPr rtl="0"/>
              <a:t>30/05/2021</a:t>
            </a:fld>
            <a:endParaRPr lang="pt-BR" noProof="0" dirty="0"/>
          </a:p>
        </p:txBody>
      </p:sp>
      <p:sp>
        <p:nvSpPr>
          <p:cNvPr id="5" name="Espaço Reservado para Rodapé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pt-BR" noProof="0" dirty="0"/>
          </a:p>
        </p:txBody>
      </p:sp>
      <p:sp>
        <p:nvSpPr>
          <p:cNvPr id="6" name="Espaço Reservado para o Número do Slide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EC71654-96A5-4280-94F3-931C61A9F92C}" type="slidenum">
              <a:rPr lang="pt-BR" noProof="0" smtClean="0"/>
              <a:pPr rtl="0"/>
              <a:t>‹nº›</a:t>
            </a:fld>
            <a:endParaRPr lang="pt-BR"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76" r:id="rId4"/>
    <p:sldLayoutId id="2147483650" r:id="rId5"/>
    <p:sldLayoutId id="2147483661" r:id="rId6"/>
    <p:sldLayoutId id="2147483674" r:id="rId7"/>
    <p:sldLayoutId id="2147483662" r:id="rId8"/>
    <p:sldLayoutId id="2147483663" r:id="rId9"/>
    <p:sldLayoutId id="2147483654"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8" r:id="rId21"/>
    <p:sldLayoutId id="214748367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customXml" Target="../ink/ink2.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customXml" Target="../ink/ink3.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0.emf"/></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OSRmV3Xcjes&amp;t=1s" TargetMode="External"/><Relationship Id="rId1" Type="http://schemas.openxmlformats.org/officeDocument/2006/relationships/slideLayout" Target="../slideLayouts/slideLayout3.xml"/><Relationship Id="rId4" Type="http://schemas.openxmlformats.org/officeDocument/2006/relationships/hyperlink" Target="https://pixabay.com/vectors/film-cinema-popcorn-coke-fun-162028/"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cuadernodesuesos.blogspot.com/2017/03/malabarista-de-poemas.html" TargetMode="External"/><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sv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www.pexels.com/pt-br/foto/dinheiro-economia-euro-financa-16448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exame.abril.com.br/noticias-sobre/cvm/"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portaldoinvestidor.gov.br/menu/Menu_Investidor/ofertas/ofertas_publicas.html"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hyperlink" Target="http://cuadernodesuesos.blogspot.com/2017/03/malabarista-de-poemas.html" TargetMode="External"/><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b3.com.br/pt_br/produtos-e-servicos/negociacao/renda-variavel/empresas-listadas.htm"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nd/3.0/" TargetMode="External"/><Relationship Id="rId4" Type="http://schemas.openxmlformats.org/officeDocument/2006/relationships/hyperlink" Target="http://cuadernodesuesos.blogspot.com/2017/03/malabarista-de-poemas.htm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hyperlink" Target="https://www.fundsexplorer.com.br/funds" TargetMode="External"/><Relationship Id="rId2" Type="http://schemas.openxmlformats.org/officeDocument/2006/relationships/hyperlink" Target="http://www.clubefii.com.br/" TargetMode="Externa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b3.com.br/pt_br/market-data-e-indices/"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nd/3.0/" TargetMode="External"/><Relationship Id="rId4" Type="http://schemas.openxmlformats.org/officeDocument/2006/relationships/hyperlink" Target="http://cuadernodesuesos.blogspot.com/2017/03/malabarista-de-poemas.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hyperlink" Target="https://opcoes.net.br/" TargetMode="Externa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hyperlink" Target="https://br.advfn.com/investimentos/futuros/codigo-bmf" TargetMode="Externa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concertedaction.com/2015/04/01/the-u-s-net-international-investment-position-at-the-end-of-2014/" TargetMode="External"/><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commons.wikimedia.org/wiki/File:A1_Houston_Office_Oil_Traders_on_Monday.jpg" TargetMode="External"/><Relationship Id="rId2" Type="http://schemas.openxmlformats.org/officeDocument/2006/relationships/image" Target="../media/image49.jp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andremassaro.com.br/buy-and-hold/" TargetMode="External"/><Relationship Id="rId1" Type="http://schemas.openxmlformats.org/officeDocument/2006/relationships/slideLayout" Target="../slideLayouts/slideLayout16.xml"/><Relationship Id="rId4" Type="http://schemas.openxmlformats.org/officeDocument/2006/relationships/hyperlink" Target="http://bihog.com/make-money-using-swing-trading-strategy/"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creativecommons.org/licenses/by-sa/3.0/" TargetMode="External"/><Relationship Id="rId4" Type="http://schemas.openxmlformats.org/officeDocument/2006/relationships/diagramLayout" Target="../diagrams/layout1.xml"/><Relationship Id="rId9" Type="http://schemas.openxmlformats.org/officeDocument/2006/relationships/hyperlink" Target="http://metslifers.blogspot.com/2009_09_01_archive.html"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blog.traderslibrary.com/traders-library/2009/12/when-stock-patterns-dont-behave-jeff-cooper.html" TargetMode="External"/><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https://www.flickr.com/photos/criminalintent/192012548/" TargetMode="External"/><Relationship Id="rId2" Type="http://schemas.openxmlformats.org/officeDocument/2006/relationships/image" Target="../media/image53.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7" Type="http://schemas.openxmlformats.org/officeDocument/2006/relationships/image" Target="../media/image13.png"/><Relationship Id="rId2" Type="http://schemas.openxmlformats.org/officeDocument/2006/relationships/customXml" Target="../ink/ink1.xml"/><Relationship Id="rId1" Type="http://schemas.openxmlformats.org/officeDocument/2006/relationships/slideLayout" Target="../slideLayouts/slideLayout21.xml"/><Relationship Id="rId6"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b3.com.br/pt_br/produtos-e-servicos/participantes/busca-de-participantes/participantes/"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nd/3.0/" TargetMode="External"/><Relationship Id="rId4" Type="http://schemas.openxmlformats.org/officeDocument/2006/relationships/hyperlink" Target="http://cuadernodesuesos.blogspot.com/2017/03/malabarista-de-poemas.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2" Type="http://schemas.openxmlformats.org/officeDocument/2006/relationships/hyperlink" Target="https://br.tradingview.com/" TargetMode="Externa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hyperlink" Target="http://cuadernodesuesos.blogspot.com/2017/03/malabarista-de-poemas.html" TargetMode="External"/><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caoquefuma.com/2018/01/o-brasil-deriva.html" TargetMode="External"/><Relationship Id="rId2" Type="http://schemas.openxmlformats.org/officeDocument/2006/relationships/image" Target="../media/image67.jpg"/><Relationship Id="rId1" Type="http://schemas.openxmlformats.org/officeDocument/2006/relationships/slideLayout" Target="../slideLayouts/slideLayout5.xml"/><Relationship Id="rId4" Type="http://schemas.openxmlformats.org/officeDocument/2006/relationships/hyperlink" Target="https://creativecommons.org/licenses/by-nc-nd/3.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8EF7BD-FE81-4B20-8DC5-0B3EB736F9F8}"/>
              </a:ext>
            </a:extLst>
          </p:cNvPr>
          <p:cNvSpPr>
            <a:spLocks noGrp="1"/>
          </p:cNvSpPr>
          <p:nvPr>
            <p:ph type="ctrTitle"/>
          </p:nvPr>
        </p:nvSpPr>
        <p:spPr>
          <a:xfrm>
            <a:off x="6454009" y="1983526"/>
            <a:ext cx="5302918" cy="2090808"/>
          </a:xfrm>
        </p:spPr>
        <p:txBody>
          <a:bodyPr rtlCol="0"/>
          <a:lstStyle/>
          <a:p>
            <a:pPr rtl="0"/>
            <a:r>
              <a:rPr lang="pt-BR" sz="4800" dirty="0"/>
              <a:t>Introdução AO MERCADO DE AÇÕES e uso da computação</a:t>
            </a:r>
          </a:p>
        </p:txBody>
      </p:sp>
      <p:pic>
        <p:nvPicPr>
          <p:cNvPr id="10" name="Espaço Reservado para Imagem 9">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a:blip r:embed="rId3"/>
          <a:srcRect/>
          <a:stretch/>
        </p:blipFill>
        <p:spPr>
          <a:xfrm>
            <a:off x="1137951" y="728545"/>
            <a:ext cx="4451382" cy="5305661"/>
          </a:xfrm>
        </p:spPr>
      </p:pic>
      <p:pic>
        <p:nvPicPr>
          <p:cNvPr id="4" name="Imagem 3" descr="Desenho com traços pretos em fundo branco&#10;&#10;Descrição gerada automaticamente com confiança média">
            <a:extLst>
              <a:ext uri="{FF2B5EF4-FFF2-40B4-BE49-F238E27FC236}">
                <a16:creationId xmlns:a16="http://schemas.microsoft.com/office/drawing/2014/main" id="{4A248954-3A82-476D-8BC0-CD7E1EFB4760}"/>
              </a:ext>
            </a:extLst>
          </p:cNvPr>
          <p:cNvPicPr>
            <a:picLocks noChangeAspect="1"/>
          </p:cNvPicPr>
          <p:nvPr/>
        </p:nvPicPr>
        <p:blipFill>
          <a:blip r:embed="rId4"/>
          <a:stretch>
            <a:fillRect/>
          </a:stretch>
        </p:blipFill>
        <p:spPr>
          <a:xfrm>
            <a:off x="6454009" y="5129656"/>
            <a:ext cx="2161036" cy="347473"/>
          </a:xfrm>
          <a:prstGeom prst="rect">
            <a:avLst/>
          </a:prstGeom>
        </p:spPr>
      </p:pic>
      <p:pic>
        <p:nvPicPr>
          <p:cNvPr id="6" name="Imagem 5" descr="Forma&#10;&#10;Descrição gerada automaticamente com confiança média">
            <a:extLst>
              <a:ext uri="{FF2B5EF4-FFF2-40B4-BE49-F238E27FC236}">
                <a16:creationId xmlns:a16="http://schemas.microsoft.com/office/drawing/2014/main" id="{F0DA9894-12E7-4007-A2D8-2721837983FA}"/>
              </a:ext>
            </a:extLst>
          </p:cNvPr>
          <p:cNvPicPr>
            <a:picLocks noChangeAspect="1"/>
          </p:cNvPicPr>
          <p:nvPr/>
        </p:nvPicPr>
        <p:blipFill>
          <a:blip r:embed="rId5"/>
          <a:stretch>
            <a:fillRect/>
          </a:stretch>
        </p:blipFill>
        <p:spPr>
          <a:xfrm>
            <a:off x="8688150" y="4886158"/>
            <a:ext cx="3244563" cy="692531"/>
          </a:xfrm>
          <a:prstGeom prst="rect">
            <a:avLst/>
          </a:prstGeom>
        </p:spPr>
      </p:pic>
      <p:pic>
        <p:nvPicPr>
          <p:cNvPr id="8" name="Imagem 7" descr="Texto&#10;&#10;Descrição gerada automaticamente">
            <a:extLst>
              <a:ext uri="{FF2B5EF4-FFF2-40B4-BE49-F238E27FC236}">
                <a16:creationId xmlns:a16="http://schemas.microsoft.com/office/drawing/2014/main" id="{7903BD6E-1B65-4BB2-B515-EC936EB8BFF6}"/>
              </a:ext>
            </a:extLst>
          </p:cNvPr>
          <p:cNvPicPr>
            <a:picLocks noChangeAspect="1"/>
          </p:cNvPicPr>
          <p:nvPr/>
        </p:nvPicPr>
        <p:blipFill>
          <a:blip r:embed="rId6"/>
          <a:stretch>
            <a:fillRect/>
          </a:stretch>
        </p:blipFill>
        <p:spPr>
          <a:xfrm>
            <a:off x="7284720" y="5578689"/>
            <a:ext cx="4058277" cy="805214"/>
          </a:xfrm>
          <a:prstGeom prst="rect">
            <a:avLst/>
          </a:prstGeom>
        </p:spPr>
      </p:pic>
      <p:sp>
        <p:nvSpPr>
          <p:cNvPr id="9" name="CaixaDeTexto 8">
            <a:extLst>
              <a:ext uri="{FF2B5EF4-FFF2-40B4-BE49-F238E27FC236}">
                <a16:creationId xmlns:a16="http://schemas.microsoft.com/office/drawing/2014/main" id="{804B1C89-E1A5-4A18-9782-FD547C57CF82}"/>
              </a:ext>
            </a:extLst>
          </p:cNvPr>
          <p:cNvSpPr txBox="1"/>
          <p:nvPr/>
        </p:nvSpPr>
        <p:spPr>
          <a:xfrm>
            <a:off x="6454009" y="4632960"/>
            <a:ext cx="2058355" cy="369332"/>
          </a:xfrm>
          <a:prstGeom prst="rect">
            <a:avLst/>
          </a:prstGeom>
          <a:noFill/>
        </p:spPr>
        <p:txBody>
          <a:bodyPr wrap="square" rtlCol="0">
            <a:spAutoFit/>
          </a:bodyPr>
          <a:lstStyle/>
          <a:p>
            <a:r>
              <a:rPr lang="pt-BR" b="1" dirty="0"/>
              <a:t>Realização:</a:t>
            </a:r>
          </a:p>
        </p:txBody>
      </p:sp>
      <p:sp>
        <p:nvSpPr>
          <p:cNvPr id="11" name="CaixaDeTexto 10">
            <a:extLst>
              <a:ext uri="{FF2B5EF4-FFF2-40B4-BE49-F238E27FC236}">
                <a16:creationId xmlns:a16="http://schemas.microsoft.com/office/drawing/2014/main" id="{D957B115-30BE-4013-93FF-0E150336B74D}"/>
              </a:ext>
            </a:extLst>
          </p:cNvPr>
          <p:cNvSpPr txBox="1"/>
          <p:nvPr/>
        </p:nvSpPr>
        <p:spPr>
          <a:xfrm>
            <a:off x="6454009" y="5747556"/>
            <a:ext cx="830711" cy="369332"/>
          </a:xfrm>
          <a:prstGeom prst="rect">
            <a:avLst/>
          </a:prstGeom>
          <a:noFill/>
        </p:spPr>
        <p:txBody>
          <a:bodyPr wrap="square" rtlCol="0">
            <a:spAutoFit/>
          </a:bodyPr>
          <a:lstStyle/>
          <a:p>
            <a:r>
              <a:rPr lang="pt-BR" b="1" dirty="0"/>
              <a:t>Apoio:</a:t>
            </a:r>
          </a:p>
        </p:txBody>
      </p:sp>
    </p:spTree>
    <p:extLst>
      <p:ext uri="{BB962C8B-B14F-4D97-AF65-F5344CB8AC3E}">
        <p14:creationId xmlns:p14="http://schemas.microsoft.com/office/powerpoint/2010/main" val="37379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1F28B3A-1E19-407C-BC93-E9C8E011BC8E}"/>
              </a:ext>
            </a:extLst>
          </p:cNvPr>
          <p:cNvSpPr>
            <a:spLocks noGrp="1"/>
          </p:cNvSpPr>
          <p:nvPr>
            <p:ph type="title"/>
          </p:nvPr>
        </p:nvSpPr>
        <p:spPr>
          <a:xfrm>
            <a:off x="6739128" y="638089"/>
            <a:ext cx="4818888" cy="1476801"/>
          </a:xfrm>
        </p:spPr>
        <p:txBody>
          <a:bodyPr anchor="b">
            <a:normAutofit/>
          </a:bodyPr>
          <a:lstStyle/>
          <a:p>
            <a:pPr>
              <a:lnSpc>
                <a:spcPct val="90000"/>
              </a:lnSpc>
            </a:pPr>
            <a:r>
              <a:rPr lang="pt-BR" sz="3100"/>
              <a:t>COMPANHIA HOLANDESA DAS INDIAS ORIENTAIS</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81825"/>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BC4DC3"/>
          </a:solidFill>
          <a:ln w="38100" cap="rnd">
            <a:solidFill>
              <a:srgbClr val="BC4DC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6AA4469-F3C0-4487-92A8-C15F9291F979}"/>
              </a:ext>
            </a:extLst>
          </p:cNvPr>
          <p:cNvSpPr>
            <a:spLocks noGrp="1"/>
          </p:cNvSpPr>
          <p:nvPr>
            <p:ph idx="1"/>
          </p:nvPr>
        </p:nvSpPr>
        <p:spPr>
          <a:xfrm>
            <a:off x="6739128" y="2664886"/>
            <a:ext cx="4818888" cy="3550789"/>
          </a:xfrm>
        </p:spPr>
        <p:txBody>
          <a:bodyPr anchor="t">
            <a:normAutofit fontScale="77500" lnSpcReduction="20000"/>
          </a:bodyPr>
          <a:lstStyle/>
          <a:p>
            <a:pPr>
              <a:lnSpc>
                <a:spcPct val="100000"/>
              </a:lnSpc>
            </a:pPr>
            <a:r>
              <a:rPr lang="pt-BR" sz="1800" dirty="0"/>
              <a:t>A VOC era tão grandiosa que induziu a criação do Banco de </a:t>
            </a:r>
            <a:r>
              <a:rPr lang="pt-BR" sz="1800" dirty="0" err="1"/>
              <a:t>Amesterdã</a:t>
            </a:r>
            <a:r>
              <a:rPr lang="pt-BR" sz="1800" dirty="0"/>
              <a:t> em 1609 para financiar o comércio colonial.</a:t>
            </a:r>
          </a:p>
          <a:p>
            <a:pPr>
              <a:lnSpc>
                <a:spcPct val="100000"/>
              </a:lnSpc>
            </a:pPr>
            <a:r>
              <a:rPr lang="pt-BR" sz="1800" dirty="0"/>
              <a:t>Pelo seu poderio na época, tornou-se um organismo estatizado com forte presença militar em vários locais da terra, inclusive descobrindo rotas e passagens marítimas nunca antes navegadas, a exemplo da cidade do Cabo, na África do Sul e </a:t>
            </a:r>
            <a:r>
              <a:rPr lang="pt-BR" sz="1800" dirty="0" err="1"/>
              <a:t>Albany</a:t>
            </a:r>
            <a:r>
              <a:rPr lang="pt-BR" sz="1800" dirty="0"/>
              <a:t>, atual capital do Estado de Nova </a:t>
            </a:r>
            <a:r>
              <a:rPr lang="pt-BR" sz="1800" dirty="0" err="1"/>
              <a:t>Yorque</a:t>
            </a:r>
            <a:r>
              <a:rPr lang="pt-BR" sz="1800" dirty="0"/>
              <a:t>.</a:t>
            </a:r>
          </a:p>
          <a:p>
            <a:pPr>
              <a:lnSpc>
                <a:spcPct val="100000"/>
              </a:lnSpc>
            </a:pPr>
            <a:r>
              <a:rPr lang="pt-BR" sz="1800" dirty="0"/>
              <a:t>Em 1669, a VOC era a mais rica companhia privada do mundo, com mais de 150 navios mercantes, 40 navios de guerra, 50.000 funcionários, um exército privado de 10.000 soldados e uma distribuição de dividendos de 40%.</a:t>
            </a:r>
          </a:p>
          <a:p>
            <a:pPr>
              <a:lnSpc>
                <a:spcPct val="100000"/>
              </a:lnSpc>
            </a:pPr>
            <a:r>
              <a:rPr lang="pt-BR" sz="1800" dirty="0"/>
              <a:t>Depois da Quarta Guerra Anglo-Holandesa (1780-1784), a VOC começou a ter problemas financeiros e foi liquidada em 1798 No Congresso de Viena, em 1815, as Índias Orientais Holandesas foram oficialmente transferidas para a coroa neerlandesa.</a:t>
            </a:r>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14" name="Ink 13">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p:cNvPicPr>
              <p:nvPr/>
            </p:nvPicPr>
            <p:blipFill>
              <a:blip r:embed="rId5"/>
              <a:stretch>
                <a:fillRect/>
              </a:stretch>
            </p:blipFill>
            <p:spPr>
              <a:xfrm>
                <a:off x="6418237" y="1956150"/>
                <a:ext cx="36000" cy="32709"/>
              </a:xfrm>
              <a:prstGeom prst="rect">
                <a:avLst/>
              </a:prstGeom>
            </p:spPr>
          </p:pic>
        </mc:Fallback>
      </mc:AlternateContent>
      <p:pic>
        <p:nvPicPr>
          <p:cNvPr id="5" name="Imagem 4">
            <a:extLst>
              <a:ext uri="{FF2B5EF4-FFF2-40B4-BE49-F238E27FC236}">
                <a16:creationId xmlns:a16="http://schemas.microsoft.com/office/drawing/2014/main" id="{584683A6-5AAA-4181-9BE5-EB5EBF9F9582}"/>
              </a:ext>
            </a:extLst>
          </p:cNvPr>
          <p:cNvPicPr>
            <a:picLocks noChangeAspect="1"/>
          </p:cNvPicPr>
          <p:nvPr/>
        </p:nvPicPr>
        <p:blipFill>
          <a:blip r:embed="rId6"/>
          <a:stretch>
            <a:fillRect/>
          </a:stretch>
        </p:blipFill>
        <p:spPr>
          <a:xfrm>
            <a:off x="630936" y="1388710"/>
            <a:ext cx="5458968" cy="4080579"/>
          </a:xfrm>
          <a:prstGeom prst="rect">
            <a:avLst/>
          </a:prstGeom>
        </p:spPr>
      </p:pic>
      <p:sp>
        <p:nvSpPr>
          <p:cNvPr id="8" name="Oval 14">
            <a:extLst>
              <a:ext uri="{FF2B5EF4-FFF2-40B4-BE49-F238E27FC236}">
                <a16:creationId xmlns:a16="http://schemas.microsoft.com/office/drawing/2014/main" id="{EF515B4A-CB20-4847-8E00-0DD66F1FEBB4}"/>
              </a:ext>
            </a:extLst>
          </p:cNvPr>
          <p:cNvSpPr/>
          <p:nvPr/>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9"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10</a:t>
            </a:fld>
            <a:endParaRPr lang="pt-BR" noProof="0" dirty="0"/>
          </a:p>
        </p:txBody>
      </p:sp>
    </p:spTree>
    <p:extLst>
      <p:ext uri="{BB962C8B-B14F-4D97-AF65-F5344CB8AC3E}">
        <p14:creationId xmlns:p14="http://schemas.microsoft.com/office/powerpoint/2010/main" val="320749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8729BA5-CCCE-4730-B3D0-7114C3ACB17C}"/>
              </a:ext>
            </a:extLst>
          </p:cNvPr>
          <p:cNvSpPr>
            <a:spLocks noGrp="1"/>
          </p:cNvSpPr>
          <p:nvPr>
            <p:ph type="title"/>
          </p:nvPr>
        </p:nvSpPr>
        <p:spPr>
          <a:xfrm>
            <a:off x="630935" y="640080"/>
            <a:ext cx="5533381" cy="1481328"/>
          </a:xfrm>
        </p:spPr>
        <p:txBody>
          <a:bodyPr anchor="b">
            <a:noAutofit/>
          </a:bodyPr>
          <a:lstStyle/>
          <a:p>
            <a:pPr>
              <a:lnSpc>
                <a:spcPct val="90000"/>
              </a:lnSpc>
            </a:pPr>
            <a:r>
              <a:rPr lang="pt-BR" dirty="0"/>
              <a:t>BOLSA DE VALORES NO BRASIL</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BC4DC3"/>
          </a:solidFill>
          <a:ln w="38100" cap="rnd">
            <a:solidFill>
              <a:srgbClr val="BC4DC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F5096F2-2152-4FB7-A6A5-F29B424E24C4}"/>
              </a:ext>
            </a:extLst>
          </p:cNvPr>
          <p:cNvSpPr>
            <a:spLocks noGrp="1"/>
          </p:cNvSpPr>
          <p:nvPr>
            <p:ph idx="1"/>
          </p:nvPr>
        </p:nvSpPr>
        <p:spPr>
          <a:xfrm>
            <a:off x="630936" y="2660904"/>
            <a:ext cx="4818888" cy="3547872"/>
          </a:xfrm>
        </p:spPr>
        <p:txBody>
          <a:bodyPr anchor="t">
            <a:normAutofit fontScale="85000" lnSpcReduction="10000"/>
          </a:bodyPr>
          <a:lstStyle/>
          <a:p>
            <a:pPr>
              <a:lnSpc>
                <a:spcPct val="100000"/>
              </a:lnSpc>
            </a:pPr>
            <a:r>
              <a:rPr lang="pt-BR" sz="1800" dirty="0"/>
              <a:t>Possivelmente poucas pessoas saibam, mas a primeira Bolsa de Valores do Brasil nasceu em Salvador – Bahia no ano de 1817, devido a vinda da familial real em 1808, num esforço de organização do mercado.</a:t>
            </a:r>
          </a:p>
          <a:p>
            <a:pPr>
              <a:lnSpc>
                <a:spcPct val="100000"/>
              </a:lnSpc>
            </a:pPr>
            <a:r>
              <a:rPr lang="pt-BR" sz="1800" dirty="0"/>
              <a:t>Os primeiros pregões eram feitos ao ar livre, ou seja, no meio da rua e no grito mesmo.</a:t>
            </a:r>
          </a:p>
          <a:p>
            <a:pPr>
              <a:lnSpc>
                <a:spcPct val="100000"/>
              </a:lnSpc>
            </a:pPr>
            <a:r>
              <a:rPr lang="pt-BR" sz="1800" dirty="0"/>
              <a:t>Os primeiros corretores eram chamados de zangões e a atividade era exercida por escravos de ganho (propriedade dos senhores feitores) ou de aluguel.</a:t>
            </a:r>
          </a:p>
          <a:p>
            <a:pPr>
              <a:lnSpc>
                <a:spcPct val="100000"/>
              </a:lnSpc>
            </a:pPr>
            <a:r>
              <a:rPr lang="pt-BR" sz="1800" dirty="0"/>
              <a:t>Os negócios se resumiam a escravos, moedas, gado, seguros e frete de navios.</a:t>
            </a:r>
          </a:p>
          <a:p>
            <a:pPr>
              <a:lnSpc>
                <a:spcPct val="100000"/>
              </a:lnSpc>
            </a:pPr>
            <a:r>
              <a:rPr lang="pt-BR" sz="1800" dirty="0"/>
              <a:t>As primeiras ações foram negociadas em 1828 por estatais da época, enquanto que a primeira emissão de empresa privada ocorreu em 1838.</a:t>
            </a:r>
          </a:p>
          <a:p>
            <a:pPr>
              <a:lnSpc>
                <a:spcPct val="100000"/>
              </a:lnSpc>
            </a:pPr>
            <a:endParaRPr lang="pt-BR" sz="1800" dirty="0"/>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4" name="Ink 13">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p:cNvPicPr>
              <p:nvPr/>
            </p:nvPicPr>
            <p:blipFill>
              <a:blip r:embed="rId5"/>
              <a:stretch>
                <a:fillRect/>
              </a:stretch>
            </p:blipFill>
            <p:spPr>
              <a:xfrm>
                <a:off x="5737403" y="1956150"/>
                <a:ext cx="36000" cy="32709"/>
              </a:xfrm>
              <a:prstGeom prst="rect">
                <a:avLst/>
              </a:prstGeom>
            </p:spPr>
          </p:pic>
        </mc:Fallback>
      </mc:AlternateContent>
      <p:pic>
        <p:nvPicPr>
          <p:cNvPr id="5" name="Imagem 4">
            <a:extLst>
              <a:ext uri="{FF2B5EF4-FFF2-40B4-BE49-F238E27FC236}">
                <a16:creationId xmlns:a16="http://schemas.microsoft.com/office/drawing/2014/main" id="{BF47A498-7181-4CDD-BEA8-9F9A7E8F142F}"/>
              </a:ext>
            </a:extLst>
          </p:cNvPr>
          <p:cNvPicPr>
            <a:picLocks noChangeAspect="1"/>
          </p:cNvPicPr>
          <p:nvPr/>
        </p:nvPicPr>
        <p:blipFill>
          <a:blip r:embed="rId6"/>
          <a:stretch>
            <a:fillRect/>
          </a:stretch>
        </p:blipFill>
        <p:spPr>
          <a:xfrm>
            <a:off x="6080760" y="2404872"/>
            <a:ext cx="5458968" cy="3507386"/>
          </a:xfrm>
          <a:prstGeom prst="rect">
            <a:avLst/>
          </a:prstGeom>
        </p:spPr>
      </p:pic>
      <p:sp>
        <p:nvSpPr>
          <p:cNvPr id="8" name="Oval 14">
            <a:extLst>
              <a:ext uri="{FF2B5EF4-FFF2-40B4-BE49-F238E27FC236}">
                <a16:creationId xmlns:a16="http://schemas.microsoft.com/office/drawing/2014/main" id="{EF515B4A-CB20-4847-8E00-0DD66F1FEBB4}"/>
              </a:ext>
            </a:extLst>
          </p:cNvPr>
          <p:cNvSpPr/>
          <p:nvPr/>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9"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11</a:t>
            </a:fld>
            <a:endParaRPr lang="pt-BR" noProof="0" dirty="0"/>
          </a:p>
        </p:txBody>
      </p:sp>
    </p:spTree>
    <p:extLst>
      <p:ext uri="{BB962C8B-B14F-4D97-AF65-F5344CB8AC3E}">
        <p14:creationId xmlns:p14="http://schemas.microsoft.com/office/powerpoint/2010/main" val="302626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D2A1A86-B8B6-4BA3-BC74-DB6E6863C889}"/>
              </a:ext>
            </a:extLst>
          </p:cNvPr>
          <p:cNvSpPr>
            <a:spLocks noGrp="1"/>
          </p:cNvSpPr>
          <p:nvPr>
            <p:ph type="title"/>
          </p:nvPr>
        </p:nvSpPr>
        <p:spPr>
          <a:xfrm>
            <a:off x="576072" y="238539"/>
            <a:ext cx="11018520" cy="1434415"/>
          </a:xfrm>
        </p:spPr>
        <p:txBody>
          <a:bodyPr anchor="b">
            <a:normAutofit/>
          </a:bodyPr>
          <a:lstStyle/>
          <a:p>
            <a:pPr>
              <a:lnSpc>
                <a:spcPct val="90000"/>
              </a:lnSpc>
            </a:pPr>
            <a:r>
              <a:rPr lang="pt-BR" sz="5600"/>
              <a:t>BOLSA DE VALORES NO BRASIL</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C4DC3"/>
          </a:solidFill>
          <a:ln w="38100" cap="rnd">
            <a:solidFill>
              <a:srgbClr val="BC4DC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0E4851F-79A2-4DA0-993B-D6B8554DF766}"/>
              </a:ext>
            </a:extLst>
          </p:cNvPr>
          <p:cNvSpPr>
            <a:spLocks noGrp="1"/>
          </p:cNvSpPr>
          <p:nvPr>
            <p:ph idx="1"/>
          </p:nvPr>
        </p:nvSpPr>
        <p:spPr>
          <a:xfrm>
            <a:off x="572493" y="2071316"/>
            <a:ext cx="6713552" cy="4119172"/>
          </a:xfrm>
        </p:spPr>
        <p:txBody>
          <a:bodyPr anchor="t">
            <a:normAutofit fontScale="77500" lnSpcReduction="20000"/>
          </a:bodyPr>
          <a:lstStyle/>
          <a:p>
            <a:pPr>
              <a:lnSpc>
                <a:spcPct val="100000"/>
              </a:lnSpc>
            </a:pPr>
            <a:r>
              <a:rPr lang="pt-BR" sz="2200" dirty="0"/>
              <a:t>Em 1845 o Rio de Janeiro começava a assumir o protagonismo nacional, com a criação da Bolsa do Rio, começou a ocorrer o esvaziamento econômico dos demais centros financeiros do país.</a:t>
            </a:r>
          </a:p>
          <a:p>
            <a:pPr>
              <a:lnSpc>
                <a:spcPct val="100000"/>
              </a:lnSpc>
            </a:pPr>
            <a:r>
              <a:rPr lang="pt-BR" sz="2200" dirty="0"/>
              <a:t>A BVRJ viveu seus anos dourados entre as décadas de 1950 e 1960. Após o Crash de 1971, foi pouco a pouco perdendo terreno para a bolsa paulista em participação no desenvolvimento do mercado de capitais, assim como nos debates econômicos. Em decorrência do Crash de 1989, perdeu definitivamente para a Bovespa, o posto de maior bolsa do Brasil e da América Latina.</a:t>
            </a:r>
          </a:p>
          <a:p>
            <a:pPr>
              <a:lnSpc>
                <a:spcPct val="100000"/>
              </a:lnSpc>
            </a:pPr>
            <a:r>
              <a:rPr lang="pt-BR" sz="2200" dirty="0"/>
              <a:t>Com a evolução do mercado acionário, foram feitos acordos de integração e, desde 2000, o que restava de negociação em ações foi transferida para a Bolsa de Valores de São Paulo. Atual B3.</a:t>
            </a:r>
          </a:p>
          <a:p>
            <a:pPr>
              <a:lnSpc>
                <a:spcPct val="100000"/>
              </a:lnSpc>
            </a:pPr>
            <a:r>
              <a:rPr lang="pt-BR" sz="2200" dirty="0"/>
              <a:t>A título de curiosidade, comenta-se, a Bolsa de Valores do Rio de Janeiro foi quebrada por operações realizadas por um libanês chamado NAJI NAHAS.  Mas ai, já é outra história.</a:t>
            </a:r>
          </a:p>
          <a:p>
            <a:pPr>
              <a:lnSpc>
                <a:spcPct val="100000"/>
              </a:lnSpc>
            </a:pPr>
            <a:endParaRPr lang="pt-BR" sz="2200" dirty="0"/>
          </a:p>
        </p:txBody>
      </p:sp>
      <p:pic>
        <p:nvPicPr>
          <p:cNvPr id="5" name="Imagem 4">
            <a:extLst>
              <a:ext uri="{FF2B5EF4-FFF2-40B4-BE49-F238E27FC236}">
                <a16:creationId xmlns:a16="http://schemas.microsoft.com/office/drawing/2014/main" id="{8CA7A95A-1137-4CE0-B98A-C8D1B87AE9AF}"/>
              </a:ext>
            </a:extLst>
          </p:cNvPr>
          <p:cNvPicPr>
            <a:picLocks noChangeAspect="1"/>
          </p:cNvPicPr>
          <p:nvPr/>
        </p:nvPicPr>
        <p:blipFill rotWithShape="1">
          <a:blip r:embed="rId2"/>
          <a:srcRect t="17776" r="2" b="6087"/>
          <a:stretch/>
        </p:blipFill>
        <p:spPr>
          <a:xfrm>
            <a:off x="7675658" y="2093976"/>
            <a:ext cx="3941064" cy="4096512"/>
          </a:xfrm>
          <a:prstGeom prst="rect">
            <a:avLst/>
          </a:prstGeom>
        </p:spPr>
      </p:pic>
      <p:sp>
        <p:nvSpPr>
          <p:cNvPr id="7" name="Oval 14">
            <a:extLst>
              <a:ext uri="{FF2B5EF4-FFF2-40B4-BE49-F238E27FC236}">
                <a16:creationId xmlns:a16="http://schemas.microsoft.com/office/drawing/2014/main" id="{EF515B4A-CB20-4847-8E00-0DD66F1FEBB4}"/>
              </a:ext>
            </a:extLst>
          </p:cNvPr>
          <p:cNvSpPr/>
          <p:nvPr/>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8"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12</a:t>
            </a:fld>
            <a:endParaRPr lang="pt-BR" noProof="0" dirty="0"/>
          </a:p>
        </p:txBody>
      </p:sp>
    </p:spTree>
    <p:extLst>
      <p:ext uri="{BB962C8B-B14F-4D97-AF65-F5344CB8AC3E}">
        <p14:creationId xmlns:p14="http://schemas.microsoft.com/office/powerpoint/2010/main" val="13497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6874213" cy="1325563"/>
          </a:xfrm>
        </p:spPr>
        <p:txBody>
          <a:bodyPr rtlCol="0"/>
          <a:lstStyle/>
          <a:p>
            <a:pPr rtl="0"/>
            <a:r>
              <a:rPr lang="pt-BR" dirty="0"/>
              <a:t>O papel da bolsa de valores</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510832"/>
            <a:ext cx="4452765" cy="4351338"/>
          </a:xfrm>
        </p:spPr>
        <p:txBody>
          <a:bodyPr rtlCol="0"/>
          <a:lstStyle/>
          <a:p>
            <a:pPr marL="0" indent="0">
              <a:buNone/>
            </a:pPr>
            <a:r>
              <a:rPr lang="pt-BR" sz="2100" dirty="0"/>
              <a:t>A bolsa de valores é um mercado, onde pessoas (através dos agentes das corretoras) e empresas se relacionam através da compra e venda de seus títulos e </a:t>
            </a:r>
            <a:r>
              <a:rPr lang="pt-BR" sz="2100" b="1" dirty="0">
                <a:solidFill>
                  <a:schemeClr val="accent2"/>
                </a:solidFill>
              </a:rPr>
              <a:t>ações</a:t>
            </a:r>
            <a:r>
              <a:rPr lang="pt-BR" sz="2100" dirty="0"/>
              <a:t>. Se você decide vender uma ação e outro investidor têm interesse em comprar, a bolsa será o ponto de encontro entre vocês.</a:t>
            </a:r>
          </a:p>
          <a:p>
            <a:pPr marL="0" indent="0">
              <a:buNone/>
            </a:pPr>
            <a:r>
              <a:rPr lang="pt-BR" sz="2100" dirty="0"/>
              <a:t>O objetivo da Bolsa é organizar essas negociações em um ambiente seguro, garantindo que você irá receber o dinheiro pelas suas ações e o investidor receberá as ações que comprou, de forma eficiente, segura e justa.</a:t>
            </a:r>
          </a:p>
          <a:p>
            <a:pPr marL="0" indent="0" rtl="0">
              <a:buNone/>
            </a:pPr>
            <a:endParaRPr lang="pt-BR" sz="21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13</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308242" y="839449"/>
            <a:ext cx="5184873" cy="5081666"/>
          </a:xfrm>
        </p:spPr>
      </p:pic>
    </p:spTree>
    <p:extLst>
      <p:ext uri="{BB962C8B-B14F-4D97-AF65-F5344CB8AC3E}">
        <p14:creationId xmlns:p14="http://schemas.microsoft.com/office/powerpoint/2010/main" val="1944564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6874213" cy="1325563"/>
          </a:xfrm>
        </p:spPr>
        <p:txBody>
          <a:bodyPr rtlCol="0"/>
          <a:lstStyle/>
          <a:p>
            <a:pPr rtl="0"/>
            <a:r>
              <a:rPr lang="pt-BR" dirty="0"/>
              <a:t>O papel da bolsa de valores</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510832"/>
            <a:ext cx="4452765" cy="4351338"/>
          </a:xfrm>
        </p:spPr>
        <p:txBody>
          <a:bodyPr rtlCol="0"/>
          <a:lstStyle/>
          <a:p>
            <a:pPr marL="0" indent="0">
              <a:buNone/>
            </a:pPr>
            <a:r>
              <a:rPr lang="pt-BR" sz="2800" dirty="0"/>
              <a:t>A bolsa também garante que suas ações sejam guardadas em um lugar 100% seguro, a CBLC - Companhia Brasileira de Liquidação e Custódia. Muitas pessoas acreditam que as ações ficam em custódia das corretoras, porém é a CBLC (empresa do grupo </a:t>
            </a:r>
            <a:r>
              <a:rPr lang="pt-BR" sz="2800" dirty="0" err="1"/>
              <a:t>BM&amp;F</a:t>
            </a:r>
            <a:r>
              <a:rPr lang="pt-BR" sz="2800" dirty="0"/>
              <a:t> Bovespa) quem tem essa responsabilidade no Brasil.</a:t>
            </a:r>
          </a:p>
          <a:p>
            <a:pPr marL="0" indent="0" rtl="0">
              <a:buNone/>
            </a:pPr>
            <a:endParaRPr lang="pt-BR" sz="28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14</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383193" y="809469"/>
            <a:ext cx="5184873" cy="5156616"/>
          </a:xfrm>
        </p:spPr>
      </p:pic>
    </p:spTree>
    <p:extLst>
      <p:ext uri="{BB962C8B-B14F-4D97-AF65-F5344CB8AC3E}">
        <p14:creationId xmlns:p14="http://schemas.microsoft.com/office/powerpoint/2010/main" val="4282081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32B532-EB3E-428B-9224-EFA237D16A73}"/>
              </a:ext>
            </a:extLst>
          </p:cNvPr>
          <p:cNvSpPr>
            <a:spLocks noGrp="1"/>
          </p:cNvSpPr>
          <p:nvPr>
            <p:ph type="title"/>
          </p:nvPr>
        </p:nvSpPr>
        <p:spPr/>
        <p:txBody>
          <a:bodyPr rtlCol="0"/>
          <a:lstStyle/>
          <a:p>
            <a:pPr rtl="0"/>
            <a:r>
              <a:rPr lang="pt-BR" dirty="0"/>
              <a:t>Como funciona a bolsa de valores</a:t>
            </a:r>
          </a:p>
        </p:txBody>
      </p:sp>
      <p:sp>
        <p:nvSpPr>
          <p:cNvPr id="3" name="Espaço Reservado para o Número do Slide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rtlCol="0"/>
          <a:lstStyle/>
          <a:p>
            <a:pPr rtl="0"/>
            <a:fld id="{9EC71654-96A5-4280-94F3-931C61A9F92C}" type="slidenum">
              <a:rPr lang="pt-BR" smtClean="0"/>
              <a:pPr rtl="0"/>
              <a:t>15</a:t>
            </a:fld>
            <a:endParaRPr lang="pt-BR" dirty="0"/>
          </a:p>
        </p:txBody>
      </p:sp>
      <p:pic>
        <p:nvPicPr>
          <p:cNvPr id="7" name="Imagem 6">
            <a:extLst>
              <a:ext uri="{FF2B5EF4-FFF2-40B4-BE49-F238E27FC236}">
                <a16:creationId xmlns:a16="http://schemas.microsoft.com/office/drawing/2014/main" id="{F32BBE69-3D7A-497F-9E03-13DF1738E96E}"/>
              </a:ext>
            </a:extLst>
          </p:cNvPr>
          <p:cNvPicPr>
            <a:picLocks noChangeAspect="1"/>
          </p:cNvPicPr>
          <p:nvPr/>
        </p:nvPicPr>
        <p:blipFill>
          <a:blip r:embed="rId3"/>
          <a:stretch>
            <a:fillRect/>
          </a:stretch>
        </p:blipFill>
        <p:spPr>
          <a:xfrm>
            <a:off x="1127409" y="1642020"/>
            <a:ext cx="9980301" cy="4191834"/>
          </a:xfrm>
          <a:prstGeom prst="rect">
            <a:avLst/>
          </a:prstGeom>
          <a:ln>
            <a:solidFill>
              <a:schemeClr val="accent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888247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6874213" cy="1325563"/>
          </a:xfrm>
        </p:spPr>
        <p:txBody>
          <a:bodyPr rtlCol="0"/>
          <a:lstStyle/>
          <a:p>
            <a:pPr rtl="0"/>
            <a:r>
              <a:rPr lang="pt-BR" dirty="0"/>
              <a:t>A fiscalização da bolsa de valores</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510832"/>
            <a:ext cx="4452765" cy="4351338"/>
          </a:xfrm>
        </p:spPr>
        <p:txBody>
          <a:bodyPr rtlCol="0"/>
          <a:lstStyle/>
          <a:p>
            <a:pPr marL="0" indent="0">
              <a:buNone/>
            </a:pPr>
            <a:r>
              <a:rPr lang="pt-BR" sz="2200" dirty="0"/>
              <a:t>A </a:t>
            </a:r>
            <a:r>
              <a:rPr lang="pt-BR" sz="2200" dirty="0" err="1"/>
              <a:t>BM&amp;FBovespa</a:t>
            </a:r>
            <a:r>
              <a:rPr lang="pt-BR" sz="2200" dirty="0"/>
              <a:t> Supervisão de Mercados (BSM), é a estrutura que tem por papel orientar, investigar, denunciar e punir más condutas. Ela é regulada e fiscalizada pela Comissão de Valores Mobiliários (CVM), autarquia federal reguladora do mercado de capitais. </a:t>
            </a:r>
          </a:p>
          <a:p>
            <a:pPr marL="0" indent="0">
              <a:buNone/>
            </a:pPr>
            <a:r>
              <a:rPr lang="pt-BR" sz="2200" dirty="0"/>
              <a:t>Por lei, a BSM não pode punir os investidores, uma vez que isso compete exclusivamente ao Conselho de Valores Mobiliários (CVM). Sob o escrutínio da BSM ficam as corretoras, seus operadores e diretores, que são os intermediários entre as negociações.</a:t>
            </a:r>
          </a:p>
          <a:p>
            <a:pPr marL="0" indent="0" rtl="0">
              <a:buNone/>
            </a:pPr>
            <a:endParaRPr lang="pt-BR" sz="22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16</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308242" y="899410"/>
            <a:ext cx="5184873" cy="4916774"/>
          </a:xfrm>
        </p:spPr>
      </p:pic>
    </p:spTree>
    <p:extLst>
      <p:ext uri="{BB962C8B-B14F-4D97-AF65-F5344CB8AC3E}">
        <p14:creationId xmlns:p14="http://schemas.microsoft.com/office/powerpoint/2010/main" val="149124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6874213" cy="1325563"/>
          </a:xfrm>
        </p:spPr>
        <p:txBody>
          <a:bodyPr rtlCol="0"/>
          <a:lstStyle/>
          <a:p>
            <a:pPr rtl="0"/>
            <a:r>
              <a:rPr lang="pt-BR" dirty="0"/>
              <a:t>A fiscalização da bolsa de valores</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510832"/>
            <a:ext cx="4452765" cy="4351338"/>
          </a:xfrm>
        </p:spPr>
        <p:txBody>
          <a:bodyPr rtlCol="0"/>
          <a:lstStyle/>
          <a:p>
            <a:pPr marL="0" indent="0">
              <a:buNone/>
            </a:pPr>
            <a:r>
              <a:rPr lang="pt-BR" sz="2800" dirty="0"/>
              <a:t>Desde a aquisição da </a:t>
            </a:r>
            <a:r>
              <a:rPr lang="pt-BR" sz="2800" dirty="0" err="1"/>
              <a:t>Cetip</a:t>
            </a:r>
            <a:r>
              <a:rPr lang="pt-BR" sz="2800" dirty="0"/>
              <a:t> pela </a:t>
            </a:r>
            <a:r>
              <a:rPr lang="pt-BR" sz="2800" dirty="0" err="1"/>
              <a:t>BM&amp;FBovespa</a:t>
            </a:r>
            <a:r>
              <a:rPr lang="pt-BR" sz="2800" dirty="0"/>
              <a:t>, aprovada pelo Conselho Administrativo de Defesa Econômica (</a:t>
            </a:r>
            <a:r>
              <a:rPr lang="pt-BR" sz="2800" dirty="0" err="1"/>
              <a:t>Cade</a:t>
            </a:r>
            <a:r>
              <a:rPr lang="pt-BR" sz="2800" dirty="0"/>
              <a:t>) em 2017, a BSM passou a fiscalizar também o mercado de balcão, onde basicamente ocorrem negociações financeiras fora do ambiente da bolsa de valores. </a:t>
            </a:r>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17</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308242" y="899410"/>
            <a:ext cx="5184873" cy="4916774"/>
          </a:xfrm>
        </p:spPr>
      </p:pic>
    </p:spTree>
    <p:extLst>
      <p:ext uri="{BB962C8B-B14F-4D97-AF65-F5344CB8AC3E}">
        <p14:creationId xmlns:p14="http://schemas.microsoft.com/office/powerpoint/2010/main" val="2054240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30928" y="244763"/>
            <a:ext cx="11116429" cy="1325563"/>
          </a:xfrm>
        </p:spPr>
        <p:txBody>
          <a:bodyPr rtlCol="0"/>
          <a:lstStyle/>
          <a:p>
            <a:r>
              <a:rPr lang="pt-BR" sz="2800" dirty="0"/>
              <a:t>O PAPEL DO MECANISMO DE RESSARCIMENTO DE PERDAS (MRP)</a:t>
            </a:r>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493990" y="1510833"/>
            <a:ext cx="11309603" cy="4351338"/>
          </a:xfrm>
        </p:spPr>
        <p:txBody>
          <a:bodyPr rtlCol="0"/>
          <a:lstStyle/>
          <a:p>
            <a:pPr marL="0" indent="0">
              <a:buNone/>
            </a:pPr>
            <a:r>
              <a:rPr lang="pt-BR" dirty="0"/>
              <a:t>Os Investidores que tiverem prejuízos decorrentes da ação ou omissão da sua corretora, ou de pessoas a ela ligadas, como os agentes autônomos de investimento, em negociações realizadas em bolsa ou nos serviços de custódia, podem pedir ressarcimento ao Mecanismo de Ressarcimento de Prejuízos, o MRP. </a:t>
            </a:r>
          </a:p>
          <a:p>
            <a:pPr marL="0" indent="0">
              <a:buNone/>
            </a:pPr>
            <a:r>
              <a:rPr lang="pt-BR" dirty="0"/>
              <a:t>O MRP é, portanto, um instrumento de indenização, previsto em regulamentação, que tem a finalidade exclusiva de assegurar aos investidores o ressarcimento de prejuízos decorrentes da ação ou omissão dos participantes da B3, ou de seus administradores, empregados ou prepostos, em relação à intermediação de negociações realizadas na bolsa, ou aos serviços de custódia.</a:t>
            </a:r>
          </a:p>
          <a:p>
            <a:pPr marL="0" indent="0">
              <a:buNone/>
            </a:pPr>
            <a:r>
              <a:rPr lang="pt-BR" dirty="0"/>
              <a:t>O mecanismo assegura o ressarcimento de até R$ 120.000,00 (centro e vinte mil reais) por ocorrência, caracterizando-se como um importante instrumento de salvaguarda para os investidores, mas que só pode ser acionado em hipóteses específicas e de acordo com regras e procedimentos próprios.</a:t>
            </a:r>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18</a:t>
            </a:fld>
            <a:endParaRPr lang="pt-BR" dirty="0"/>
          </a:p>
        </p:txBody>
      </p:sp>
    </p:spTree>
    <p:extLst>
      <p:ext uri="{BB962C8B-B14F-4D97-AF65-F5344CB8AC3E}">
        <p14:creationId xmlns:p14="http://schemas.microsoft.com/office/powerpoint/2010/main" val="1727160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C63B7D-0348-41B4-B679-36B6D5BDF702}"/>
              </a:ext>
            </a:extLst>
          </p:cNvPr>
          <p:cNvSpPr>
            <a:spLocks noGrp="1"/>
          </p:cNvSpPr>
          <p:nvPr>
            <p:ph type="title"/>
          </p:nvPr>
        </p:nvSpPr>
        <p:spPr/>
        <p:txBody>
          <a:bodyPr/>
          <a:lstStyle/>
          <a:p>
            <a:r>
              <a:rPr lang="pt-BR" dirty="0"/>
              <a:t>O PAPEL DA CVM </a:t>
            </a:r>
          </a:p>
        </p:txBody>
      </p:sp>
      <p:sp>
        <p:nvSpPr>
          <p:cNvPr id="6" name="Espaço Reservado para Conteúdo 5">
            <a:extLst>
              <a:ext uri="{FF2B5EF4-FFF2-40B4-BE49-F238E27FC236}">
                <a16:creationId xmlns:a16="http://schemas.microsoft.com/office/drawing/2014/main" id="{F1DA9754-5279-43E6-862F-FF375E9BD356}"/>
              </a:ext>
            </a:extLst>
          </p:cNvPr>
          <p:cNvSpPr>
            <a:spLocks noGrp="1"/>
          </p:cNvSpPr>
          <p:nvPr>
            <p:ph idx="1"/>
          </p:nvPr>
        </p:nvSpPr>
        <p:spPr/>
        <p:txBody>
          <a:bodyPr>
            <a:normAutofit fontScale="92500" lnSpcReduction="10000"/>
          </a:bodyPr>
          <a:lstStyle/>
          <a:p>
            <a:pPr algn="just"/>
            <a:r>
              <a:rPr lang="pt-BR" dirty="0"/>
              <a:t>A Comissão de Valores Mobiliários (CVM) tem a finalidade de disciplinar e fiscalizar o mercado de valores mobiliários, aplicando punições àqueles que descumprem as regras estabelecidas. Esse mercado é representado por um conjunto de produtos de investimento oferecidos ao público, tais como ações de empresas negociadas em bolsa e fundos de investimento, entre outros. Por se tratar de um mercado em que pode haver perdas e </a:t>
            </a:r>
            <a:r>
              <a:rPr lang="pt-BR" u="sng" dirty="0"/>
              <a:t>não há</a:t>
            </a:r>
            <a:r>
              <a:rPr lang="pt-BR" dirty="0"/>
              <a:t> </a:t>
            </a:r>
            <a:r>
              <a:rPr lang="pt-BR" u="sng" dirty="0"/>
              <a:t>rentabilidade assegurada</a:t>
            </a:r>
            <a:r>
              <a:rPr lang="pt-BR" dirty="0"/>
              <a:t>, a proteção do cidadão, nesse caso, não se dá contra perdas normais decorrentes, por exemplo, de variações no preço de uma ação, mas por meio da ação de fiscalização da CVM, assegurando que as regras sejam cumpridas e, principalmente, oferecendo um conjunto de informações que permita ao cidadão tomar decisões de investimento conscientes.</a:t>
            </a:r>
          </a:p>
        </p:txBody>
      </p:sp>
      <p:pic>
        <p:nvPicPr>
          <p:cNvPr id="7" name="Imagem 6">
            <a:extLst>
              <a:ext uri="{FF2B5EF4-FFF2-40B4-BE49-F238E27FC236}">
                <a16:creationId xmlns:a16="http://schemas.microsoft.com/office/drawing/2014/main" id="{BC15DBF6-7675-4ABA-AB47-50651D85FCAC}"/>
              </a:ext>
            </a:extLst>
          </p:cNvPr>
          <p:cNvPicPr>
            <a:picLocks noChangeAspect="1"/>
          </p:cNvPicPr>
          <p:nvPr/>
        </p:nvPicPr>
        <p:blipFill>
          <a:blip r:embed="rId3"/>
          <a:stretch>
            <a:fillRect/>
          </a:stretch>
        </p:blipFill>
        <p:spPr>
          <a:xfrm>
            <a:off x="3785810" y="425086"/>
            <a:ext cx="1847850" cy="1076325"/>
          </a:xfrm>
          <a:prstGeom prst="rect">
            <a:avLst/>
          </a:prstGeom>
        </p:spPr>
      </p:pic>
      <p:sp>
        <p:nvSpPr>
          <p:cNvPr id="5" name="Oval 14">
            <a:extLst>
              <a:ext uri="{FF2B5EF4-FFF2-40B4-BE49-F238E27FC236}">
                <a16:creationId xmlns:a16="http://schemas.microsoft.com/office/drawing/2014/main" id="{EF515B4A-CB20-4847-8E00-0DD66F1FEBB4}"/>
              </a:ext>
            </a:extLst>
          </p:cNvPr>
          <p:cNvSpPr/>
          <p:nvPr/>
        </p:nvSpPr>
        <p:spPr>
          <a:xfrm>
            <a:off x="11371669" y="6425163"/>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8"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71505"/>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19</a:t>
            </a:fld>
            <a:endParaRPr lang="pt-BR" noProof="0" dirty="0"/>
          </a:p>
        </p:txBody>
      </p:sp>
    </p:spTree>
    <p:extLst>
      <p:ext uri="{BB962C8B-B14F-4D97-AF65-F5344CB8AC3E}">
        <p14:creationId xmlns:p14="http://schemas.microsoft.com/office/powerpoint/2010/main" val="2847442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D884400-14F5-4FB0-B317-1E4D0A7BBBB4}"/>
              </a:ext>
            </a:extLst>
          </p:cNvPr>
          <p:cNvSpPr>
            <a:spLocks noGrp="1"/>
          </p:cNvSpPr>
          <p:nvPr>
            <p:ph type="title"/>
          </p:nvPr>
        </p:nvSpPr>
        <p:spPr/>
        <p:txBody>
          <a:bodyPr/>
          <a:lstStyle/>
          <a:p>
            <a:r>
              <a:rPr lang="pt-BR" dirty="0"/>
              <a:t>DISCLAIMER</a:t>
            </a:r>
          </a:p>
        </p:txBody>
      </p:sp>
      <p:sp>
        <p:nvSpPr>
          <p:cNvPr id="6" name="Espaço Reservado para Conteúdo 2">
            <a:extLst>
              <a:ext uri="{FF2B5EF4-FFF2-40B4-BE49-F238E27FC236}">
                <a16:creationId xmlns:a16="http://schemas.microsoft.com/office/drawing/2014/main" id="{82F9D4FA-8C5A-473A-BD78-9E43B8D03BC0}"/>
              </a:ext>
            </a:extLst>
          </p:cNvPr>
          <p:cNvSpPr txBox="1">
            <a:spLocks/>
          </p:cNvSpPr>
          <p:nvPr/>
        </p:nvSpPr>
        <p:spPr>
          <a:xfrm>
            <a:off x="515938" y="1627505"/>
            <a:ext cx="1083786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3600" dirty="0"/>
              <a:t>Este curso livre de extensão </a:t>
            </a:r>
            <a:r>
              <a:rPr lang="pt-BR" sz="3600" b="1" dirty="0"/>
              <a:t>NÃO POSSUI O INTUITO DE RECOMENDAR QUALQUER TIPO DE ATIVO</a:t>
            </a:r>
            <a:r>
              <a:rPr lang="pt-BR" sz="3600" dirty="0"/>
              <a:t>.  </a:t>
            </a:r>
          </a:p>
          <a:p>
            <a:pPr marL="0" indent="0" algn="ctr">
              <a:buNone/>
            </a:pPr>
            <a:r>
              <a:rPr lang="pt-BR" sz="3600" dirty="0"/>
              <a:t>Todos os exemplos utilizados durante o curso, sejam tipos de investimentos, empresas, sites, ou outros conteúdos relacionados, possuem </a:t>
            </a:r>
            <a:r>
              <a:rPr lang="pt-BR" sz="3600" b="1" dirty="0"/>
              <a:t>APENAS O CARÁTER DIDÁTICO, NÃO SIGNIFICANDO, EM MOMENTO ALGUM, QUALQUER TIPO DE RECOMENDAÇÃO</a:t>
            </a:r>
            <a:r>
              <a:rPr lang="pt-BR" sz="3600" dirty="0"/>
              <a:t>.</a:t>
            </a:r>
          </a:p>
        </p:txBody>
      </p:sp>
    </p:spTree>
    <p:extLst>
      <p:ext uri="{BB962C8B-B14F-4D97-AF65-F5344CB8AC3E}">
        <p14:creationId xmlns:p14="http://schemas.microsoft.com/office/powerpoint/2010/main" val="3213369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a:xfrm>
            <a:off x="861060" y="-136433"/>
            <a:ext cx="10515600" cy="940181"/>
          </a:xfrm>
        </p:spPr>
        <p:txBody>
          <a:bodyPr/>
          <a:lstStyle/>
          <a:p>
            <a:r>
              <a:rPr lang="pt-BR" dirty="0"/>
              <a:t>HORA DO VÍDEO</a:t>
            </a:r>
          </a:p>
        </p:txBody>
      </p:sp>
      <p:sp>
        <p:nvSpPr>
          <p:cNvPr id="7" name="Espaço Reservado para Conteúdo 6">
            <a:extLst>
              <a:ext uri="{FF2B5EF4-FFF2-40B4-BE49-F238E27FC236}">
                <a16:creationId xmlns:a16="http://schemas.microsoft.com/office/drawing/2014/main" id="{4AC1495B-2721-4300-A350-0FF792331AA8}"/>
              </a:ext>
            </a:extLst>
          </p:cNvPr>
          <p:cNvSpPr>
            <a:spLocks noGrp="1"/>
          </p:cNvSpPr>
          <p:nvPr>
            <p:ph type="body" idx="1"/>
          </p:nvPr>
        </p:nvSpPr>
        <p:spPr>
          <a:xfrm>
            <a:off x="1051560" y="803748"/>
            <a:ext cx="10134600" cy="764460"/>
          </a:xfrm>
        </p:spPr>
        <p:txBody>
          <a:bodyPr/>
          <a:lstStyle/>
          <a:p>
            <a:r>
              <a:rPr lang="pt-BR" sz="2800" dirty="0"/>
              <a:t>HISTÓRIA DA B3 E B3 ATUAL</a:t>
            </a:r>
          </a:p>
          <a:p>
            <a:r>
              <a:rPr lang="pt-BR" sz="2800" dirty="0">
                <a:hlinkClick r:id="rId2"/>
              </a:rPr>
              <a:t>https://www.youtube.com/watch?v=OSRmV3Xcjes&amp;t=1s</a:t>
            </a:r>
            <a:endParaRPr lang="pt-BR" sz="2800" dirty="0"/>
          </a:p>
          <a:p>
            <a:r>
              <a:rPr lang="pt-BR" sz="2800" dirty="0"/>
              <a:t>https://www.youtube.com/watch?v=HrmegV3LjQo</a:t>
            </a:r>
          </a:p>
          <a:p>
            <a:endParaRPr lang="pt-BR" sz="2800" dirty="0"/>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20</a:t>
            </a:fld>
            <a:endParaRPr lang="pt-BR" noProof="0" dirty="0"/>
          </a:p>
        </p:txBody>
      </p:sp>
      <p:pic>
        <p:nvPicPr>
          <p:cNvPr id="21" name="Espaço Reservado para Imagem 20" descr="Logotipo&#10;&#10;Descrição gerada automaticamente">
            <a:extLst>
              <a:ext uri="{FF2B5EF4-FFF2-40B4-BE49-F238E27FC236}">
                <a16:creationId xmlns:a16="http://schemas.microsoft.com/office/drawing/2014/main" id="{D32CDFAD-72BF-4CAB-8728-2971116A6739}"/>
              </a:ext>
            </a:extLst>
          </p:cNvPr>
          <p:cNvPicPr>
            <a:picLocks noGrp="1" noChangeAspect="1"/>
          </p:cNvPicPr>
          <p:nvPr>
            <p:ph type="pic" sz="quarter" idx="13"/>
          </p:nvPr>
        </p:nvPicPr>
        <p:blipFill rotWithShape="1">
          <a:blip r:embed="rId3">
            <a:extLst>
              <a:ext uri="{837473B0-CC2E-450A-ABE3-18F120FF3D39}">
                <a1611:picAttrSrcUrl xmlns:a1611="http://schemas.microsoft.com/office/drawing/2016/11/main" r:id="rId4"/>
              </a:ext>
            </a:extLst>
          </a:blip>
          <a:srcRect t="622" b="622"/>
          <a:stretch/>
        </p:blipFill>
        <p:spPr/>
      </p:pic>
    </p:spTree>
    <p:extLst>
      <p:ext uri="{BB962C8B-B14F-4D97-AF65-F5344CB8AC3E}">
        <p14:creationId xmlns:p14="http://schemas.microsoft.com/office/powerpoint/2010/main" val="268570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HORA DO “QUEM SABE, FAZ AO VIVO!”</a:t>
            </a:r>
          </a:p>
        </p:txBody>
      </p:sp>
      <p:sp>
        <p:nvSpPr>
          <p:cNvPr id="7" name="Espaço Reservado para Conteúdo 6">
            <a:extLst>
              <a:ext uri="{FF2B5EF4-FFF2-40B4-BE49-F238E27FC236}">
                <a16:creationId xmlns:a16="http://schemas.microsoft.com/office/drawing/2014/main" id="{4AC1495B-2721-4300-A350-0FF792331AA8}"/>
              </a:ext>
            </a:extLst>
          </p:cNvPr>
          <p:cNvSpPr>
            <a:spLocks noGrp="1"/>
          </p:cNvSpPr>
          <p:nvPr>
            <p:ph type="body" idx="1"/>
          </p:nvPr>
        </p:nvSpPr>
        <p:spPr>
          <a:xfrm>
            <a:off x="548640" y="1154832"/>
            <a:ext cx="10798810" cy="764460"/>
          </a:xfrm>
        </p:spPr>
        <p:txBody>
          <a:bodyPr/>
          <a:lstStyle/>
          <a:p>
            <a:r>
              <a:rPr lang="pt-BR" sz="2800" dirty="0"/>
              <a:t>ACESSANDO O SITE DA B3</a:t>
            </a:r>
          </a:p>
          <a:p>
            <a:r>
              <a:rPr lang="pt-BR" sz="2800" dirty="0"/>
              <a:t>http://www.b3.com.br/pt_br/</a:t>
            </a:r>
          </a:p>
          <a:p>
            <a:endParaRPr lang="pt-BR" sz="2800" dirty="0"/>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21</a:t>
            </a:fld>
            <a:endParaRPr lang="pt-BR" noProof="0" dirty="0"/>
          </a:p>
        </p:txBody>
      </p:sp>
      <p:pic>
        <p:nvPicPr>
          <p:cNvPr id="8" name="Espaço Reservado para Imagem 7" descr="Desenho de uma pessoa&#10;&#10;Descrição gerada automaticamente com confiança média">
            <a:extLst>
              <a:ext uri="{FF2B5EF4-FFF2-40B4-BE49-F238E27FC236}">
                <a16:creationId xmlns:a16="http://schemas.microsoft.com/office/drawing/2014/main" id="{A5560DD4-C056-45C0-A4D5-B17DE9CD8E75}"/>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1949" r="11949"/>
          <a:stretch>
            <a:fillRect/>
          </a:stretch>
        </p:blipFill>
        <p:spPr/>
      </p:pic>
      <p:sp>
        <p:nvSpPr>
          <p:cNvPr id="9" name="CaixaDeTexto 8">
            <a:extLst>
              <a:ext uri="{FF2B5EF4-FFF2-40B4-BE49-F238E27FC236}">
                <a16:creationId xmlns:a16="http://schemas.microsoft.com/office/drawing/2014/main" id="{A12C8CA0-FB69-4EC4-90FE-096CE22DB3CB}"/>
              </a:ext>
            </a:extLst>
          </p:cNvPr>
          <p:cNvSpPr txBox="1"/>
          <p:nvPr/>
        </p:nvSpPr>
        <p:spPr>
          <a:xfrm>
            <a:off x="2993041" y="6858001"/>
            <a:ext cx="6206400" cy="230832"/>
          </a:xfrm>
          <a:prstGeom prst="rect">
            <a:avLst/>
          </a:prstGeom>
          <a:noFill/>
        </p:spPr>
        <p:txBody>
          <a:bodyPr wrap="square" rtlCol="0">
            <a:spAutoFit/>
          </a:bodyPr>
          <a:lstStyle/>
          <a:p>
            <a:r>
              <a:rPr lang="pt-BR" sz="900">
                <a:hlinkClick r:id="rId3" tooltip="http://cuadernodesuesos.blogspot.com/2017/03/malabarista-de-poemas.html"/>
              </a:rPr>
              <a:t>Esta Foto</a:t>
            </a:r>
            <a:r>
              <a:rPr lang="pt-BR" sz="900"/>
              <a:t> de Autor Desconhecido está licenciado em </a:t>
            </a:r>
            <a:r>
              <a:rPr lang="pt-BR" sz="900">
                <a:hlinkClick r:id="rId4" tooltip="https://creativecommons.org/licenses/by-nc-nd/3.0/"/>
              </a:rPr>
              <a:t>CC BY-NC-ND</a:t>
            </a:r>
            <a:endParaRPr lang="pt-BR" sz="900"/>
          </a:p>
        </p:txBody>
      </p:sp>
    </p:spTree>
    <p:extLst>
      <p:ext uri="{BB962C8B-B14F-4D97-AF65-F5344CB8AC3E}">
        <p14:creationId xmlns:p14="http://schemas.microsoft.com/office/powerpoint/2010/main" val="273570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8EF7BD-FE81-4B20-8DC5-0B3EB736F9F8}"/>
              </a:ext>
            </a:extLst>
          </p:cNvPr>
          <p:cNvSpPr>
            <a:spLocks noGrp="1"/>
          </p:cNvSpPr>
          <p:nvPr>
            <p:ph type="ctrTitle"/>
          </p:nvPr>
        </p:nvSpPr>
        <p:spPr>
          <a:xfrm>
            <a:off x="6343650" y="2173288"/>
            <a:ext cx="5302918" cy="2090808"/>
          </a:xfrm>
        </p:spPr>
        <p:txBody>
          <a:bodyPr rtlCol="0"/>
          <a:lstStyle/>
          <a:p>
            <a:pPr rtl="0"/>
            <a:r>
              <a:rPr lang="pt-BR" dirty="0"/>
              <a:t>O que são Ações</a:t>
            </a:r>
          </a:p>
        </p:txBody>
      </p:sp>
      <p:sp>
        <p:nvSpPr>
          <p:cNvPr id="3" name="Subtítulo 2">
            <a:extLst>
              <a:ext uri="{FF2B5EF4-FFF2-40B4-BE49-F238E27FC236}">
                <a16:creationId xmlns:a16="http://schemas.microsoft.com/office/drawing/2014/main" id="{1AFF0EFE-C50F-44EB-8978-B97795477C9E}"/>
              </a:ext>
            </a:extLst>
          </p:cNvPr>
          <p:cNvSpPr>
            <a:spLocks noGrp="1"/>
          </p:cNvSpPr>
          <p:nvPr>
            <p:ph type="subTitle" idx="1"/>
          </p:nvPr>
        </p:nvSpPr>
        <p:spPr/>
        <p:txBody>
          <a:bodyPr rtlCol="0"/>
          <a:lstStyle/>
          <a:p>
            <a:pPr rtl="0"/>
            <a:r>
              <a:rPr lang="pt-BR" dirty="0"/>
              <a:t>Módulo 5</a:t>
            </a:r>
          </a:p>
        </p:txBody>
      </p:sp>
      <p:pic>
        <p:nvPicPr>
          <p:cNvPr id="10" name="Espaço Reservado para Imagem 9" descr="Paisagem urbana&#10;">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7989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p:txBody>
          <a:bodyPr rtlCol="0"/>
          <a:lstStyle/>
          <a:p>
            <a:pPr rtl="0"/>
            <a:r>
              <a:rPr lang="pt-BR" dirty="0"/>
              <a:t>O QUE SÃO aÇÕES</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510832"/>
            <a:ext cx="4151027" cy="4351338"/>
          </a:xfrm>
        </p:spPr>
        <p:txBody>
          <a:bodyPr rtlCol="0"/>
          <a:lstStyle/>
          <a:p>
            <a:pPr marL="0" indent="0">
              <a:buNone/>
            </a:pPr>
            <a:r>
              <a:rPr lang="pt-BR" sz="2000" dirty="0"/>
              <a:t>Ações são frações do capital SOCIAL de uma empresa.</a:t>
            </a:r>
          </a:p>
          <a:p>
            <a:pPr marL="0" indent="0">
              <a:buNone/>
            </a:pPr>
            <a:r>
              <a:rPr lang="pt-BR" sz="2000" dirty="0"/>
              <a:t>AO COMPRAR UMA AÇÃO O INVESTIDOR TORNA-SE SÓCIO DE UMA EMPRESA.</a:t>
            </a:r>
          </a:p>
          <a:p>
            <a:pPr marL="0" indent="0">
              <a:buNone/>
            </a:pPr>
            <a:endParaRPr lang="pt-BR" sz="2000" dirty="0"/>
          </a:p>
          <a:p>
            <a:pPr marL="0" indent="0">
              <a:buNone/>
            </a:pPr>
            <a:r>
              <a:rPr lang="pt-BR" sz="2000" dirty="0"/>
              <a:t>EXEMPLO: A CIA X TEM SEU CAPITAL SOCIAL DE $ 10.000,00 DIVIDIDOS EM 5.000 AÇÕES. ENTÃO DIZ-SE QUE A CIA X POSSUI AÇÕES COM VALOR PATRIMONIAL DE $ 2,00, QUE VEM A SER O CAPITAL SOCIAL DIVIDIDO PELO NÚMERO DE AÇÕES ($10.000/5.000 AÇÕES = $ 2,00). </a:t>
            </a:r>
          </a:p>
          <a:p>
            <a:pPr marL="0" indent="0" rtl="0">
              <a:buNone/>
            </a:pPr>
            <a:endParaRPr lang="pt-BR" sz="20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23</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61730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p:txBody>
          <a:bodyPr rtlCol="0"/>
          <a:lstStyle/>
          <a:p>
            <a:pPr rtl="0"/>
            <a:r>
              <a:rPr lang="pt-BR" dirty="0"/>
              <a:t>O QUE SÃO aÇÕES</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510832"/>
            <a:ext cx="4151027" cy="4351338"/>
          </a:xfrm>
        </p:spPr>
        <p:txBody>
          <a:bodyPr rtlCol="0"/>
          <a:lstStyle/>
          <a:p>
            <a:pPr marL="0" indent="0">
              <a:buNone/>
            </a:pPr>
            <a:endParaRPr lang="pt-BR" dirty="0"/>
          </a:p>
          <a:p>
            <a:pPr marL="0" indent="0">
              <a:buNone/>
            </a:pPr>
            <a:r>
              <a:rPr lang="pt-BR" dirty="0"/>
              <a:t>Essas empresas são conhecidas como </a:t>
            </a:r>
            <a:r>
              <a:rPr lang="pt-BR" dirty="0">
                <a:solidFill>
                  <a:schemeClr val="accent3">
                    <a:lumMod val="75000"/>
                    <a:lumOff val="25000"/>
                  </a:schemeClr>
                </a:solidFill>
              </a:rPr>
              <a:t>SOCIEDADES ANÔNIMAS </a:t>
            </a:r>
            <a:r>
              <a:rPr lang="pt-BR" dirty="0"/>
              <a:t>E SÃO CARACTERIZADAS POR TEREM SEU </a:t>
            </a:r>
            <a:r>
              <a:rPr lang="pt-BR" dirty="0">
                <a:solidFill>
                  <a:schemeClr val="accent3">
                    <a:lumMod val="75000"/>
                    <a:lumOff val="25000"/>
                  </a:schemeClr>
                </a:solidFill>
              </a:rPr>
              <a:t>CAPITAL FINANCEIRO </a:t>
            </a:r>
            <a:r>
              <a:rPr lang="pt-BR" dirty="0"/>
              <a:t>DIVIDIDO EM AÇÕES.</a:t>
            </a:r>
          </a:p>
          <a:p>
            <a:pPr marL="0" indent="0">
              <a:buNone/>
            </a:pPr>
            <a:endParaRPr lang="pt-BR" dirty="0"/>
          </a:p>
          <a:p>
            <a:pPr marL="0" indent="0">
              <a:buNone/>
            </a:pPr>
            <a:r>
              <a:rPr lang="pt-BR" dirty="0"/>
              <a:t>NESTE CASO, SEUS DONOS SÃO CHAMADOS DE </a:t>
            </a:r>
            <a:r>
              <a:rPr lang="pt-BR" dirty="0">
                <a:solidFill>
                  <a:schemeClr val="accent3">
                    <a:lumMod val="75000"/>
                    <a:lumOff val="25000"/>
                  </a:schemeClr>
                </a:solidFill>
              </a:rPr>
              <a:t>ACIONISTAS</a:t>
            </a:r>
            <a:r>
              <a:rPr lang="pt-BR" dirty="0"/>
              <a:t> E DEVE HAVER SEMPRE 2 OU MAIS ACIONISTAS.</a:t>
            </a:r>
          </a:p>
          <a:p>
            <a:pPr marL="0" indent="0" rtl="0">
              <a:buNone/>
            </a:pPr>
            <a:endParaRPr lang="pt-BR"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24</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308242" y="869430"/>
            <a:ext cx="5184873" cy="5081666"/>
          </a:xfrm>
        </p:spPr>
      </p:pic>
    </p:spTree>
    <p:extLst>
      <p:ext uri="{BB962C8B-B14F-4D97-AF65-F5344CB8AC3E}">
        <p14:creationId xmlns:p14="http://schemas.microsoft.com/office/powerpoint/2010/main" val="961730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B985D-7833-4E74-AA1C-E9A4BC3CC6D1}"/>
              </a:ext>
            </a:extLst>
          </p:cNvPr>
          <p:cNvSpPr>
            <a:spLocks noGrp="1"/>
          </p:cNvSpPr>
          <p:nvPr>
            <p:ph type="title"/>
          </p:nvPr>
        </p:nvSpPr>
        <p:spPr/>
        <p:txBody>
          <a:bodyPr rtlCol="0"/>
          <a:lstStyle/>
          <a:p>
            <a:pPr rtl="0"/>
            <a:r>
              <a:rPr lang="pt-BR" dirty="0"/>
              <a:t>Categorias de Sociedades </a:t>
            </a:r>
            <a:r>
              <a:rPr lang="pt-BR" dirty="0" err="1"/>
              <a:t>ANônimas</a:t>
            </a:r>
            <a:endParaRPr lang="pt-BR" dirty="0"/>
          </a:p>
        </p:txBody>
      </p:sp>
      <p:sp>
        <p:nvSpPr>
          <p:cNvPr id="3" name="Espaço Reservado para Conteúdo 2">
            <a:extLst>
              <a:ext uri="{FF2B5EF4-FFF2-40B4-BE49-F238E27FC236}">
                <a16:creationId xmlns:a16="http://schemas.microsoft.com/office/drawing/2014/main" id="{09548D1D-2547-44FC-BACD-2BCD769E2662}"/>
              </a:ext>
            </a:extLst>
          </p:cNvPr>
          <p:cNvSpPr>
            <a:spLocks noGrp="1"/>
          </p:cNvSpPr>
          <p:nvPr>
            <p:ph idx="1"/>
          </p:nvPr>
        </p:nvSpPr>
        <p:spPr/>
        <p:txBody>
          <a:bodyPr rtlCol="0">
            <a:normAutofit/>
          </a:bodyPr>
          <a:lstStyle/>
          <a:p>
            <a:endParaRPr lang="pt-BR" dirty="0"/>
          </a:p>
          <a:p>
            <a:r>
              <a:rPr lang="pt-BR" sz="2000" dirty="0"/>
              <a:t>SÃO AQUELAS ONDE OS SÓCIOS NÃO PERMITEM QUE AS AÇÕES SEJAM COMERCIALIZADAS FORA DO SEU GRUPO, OU SEJA SÓ PODEM SER TRANSACIONADAS ENTRE ELES E SÃO PROTEGIDAS POR </a:t>
            </a:r>
            <a:r>
              <a:rPr lang="pt-BR" sz="2000" dirty="0">
                <a:solidFill>
                  <a:srgbClr val="00B0F0"/>
                </a:solidFill>
              </a:rPr>
              <a:t>ACORDO DE ACIONISTAS</a:t>
            </a:r>
            <a:r>
              <a:rPr lang="pt-BR" sz="2000" dirty="0"/>
              <a:t>.</a:t>
            </a:r>
            <a:endParaRPr lang="pt-BR" dirty="0"/>
          </a:p>
        </p:txBody>
      </p:sp>
      <p:sp>
        <p:nvSpPr>
          <p:cNvPr id="4" name="Espaço Reservado para o Número do Slide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rtlCol="0"/>
          <a:lstStyle/>
          <a:p>
            <a:pPr rtl="0"/>
            <a:fld id="{9EC71654-96A5-4280-94F3-931C61A9F92C}" type="slidenum">
              <a:rPr lang="pt-BR" smtClean="0"/>
              <a:pPr rtl="0"/>
              <a:t>25</a:t>
            </a:fld>
            <a:endParaRPr lang="pt-BR" dirty="0"/>
          </a:p>
        </p:txBody>
      </p:sp>
      <p:pic>
        <p:nvPicPr>
          <p:cNvPr id="22" name="Espaço Reservado para Imagem 21" descr="Centro da cidade ao anoitecer">
            <a:extLst>
              <a:ext uri="{FF2B5EF4-FFF2-40B4-BE49-F238E27FC236}">
                <a16:creationId xmlns:a16="http://schemas.microsoft.com/office/drawing/2014/main" id="{900B31E0-725B-4414-BD86-F34DA104673A}"/>
              </a:ext>
            </a:extLst>
          </p:cNvPr>
          <p:cNvPicPr>
            <a:picLocks noGrp="1" noChangeAspect="1"/>
          </p:cNvPicPr>
          <p:nvPr>
            <p:ph type="pic" sz="quarter" idx="13"/>
          </p:nvPr>
        </p:nvPicPr>
        <p:blipFill>
          <a:blip r:embed="rId3"/>
          <a:stretch>
            <a:fillRect/>
          </a:stretch>
        </p:blipFill>
        <p:spPr>
          <a:xfrm>
            <a:off x="3883819" y="1648918"/>
            <a:ext cx="4424362" cy="4347148"/>
          </a:xfrm>
        </p:spPr>
      </p:pic>
      <p:sp>
        <p:nvSpPr>
          <p:cNvPr id="6" name="Espaço Reservado para Conteúdo 5">
            <a:extLst>
              <a:ext uri="{FF2B5EF4-FFF2-40B4-BE49-F238E27FC236}">
                <a16:creationId xmlns:a16="http://schemas.microsoft.com/office/drawing/2014/main" id="{5CD639B0-7991-4B2B-9E50-32064EB91255}"/>
              </a:ext>
            </a:extLst>
          </p:cNvPr>
          <p:cNvSpPr>
            <a:spLocks noGrp="1"/>
          </p:cNvSpPr>
          <p:nvPr>
            <p:ph idx="14"/>
          </p:nvPr>
        </p:nvSpPr>
        <p:spPr/>
        <p:txBody>
          <a:bodyPr rtlCol="0">
            <a:normAutofit/>
          </a:bodyPr>
          <a:lstStyle/>
          <a:p>
            <a:endParaRPr lang="pt-BR" sz="2400" dirty="0"/>
          </a:p>
          <a:p>
            <a:r>
              <a:rPr lang="pt-BR" sz="2400" dirty="0"/>
              <a:t>SÃO AQUELAS QUE OS SÓCIOS DISPONIBILIZAM A  VENDA EM </a:t>
            </a:r>
            <a:r>
              <a:rPr lang="pt-BR" sz="2400" dirty="0">
                <a:solidFill>
                  <a:schemeClr val="accent3">
                    <a:lumMod val="75000"/>
                    <a:lumOff val="25000"/>
                  </a:schemeClr>
                </a:solidFill>
              </a:rPr>
              <a:t>BOLSAS DE VALORES </a:t>
            </a:r>
            <a:r>
              <a:rPr lang="pt-BR" sz="2400" dirty="0"/>
              <a:t>E </a:t>
            </a:r>
            <a:r>
              <a:rPr lang="pt-BR" sz="2400" dirty="0">
                <a:solidFill>
                  <a:schemeClr val="accent3">
                    <a:lumMod val="75000"/>
                    <a:lumOff val="25000"/>
                  </a:schemeClr>
                </a:solidFill>
              </a:rPr>
              <a:t>MERCADOS DE BALCÃO</a:t>
            </a:r>
          </a:p>
        </p:txBody>
      </p:sp>
      <p:sp>
        <p:nvSpPr>
          <p:cNvPr id="7" name="Espaço Reservado para Conteúdo 6">
            <a:extLst>
              <a:ext uri="{FF2B5EF4-FFF2-40B4-BE49-F238E27FC236}">
                <a16:creationId xmlns:a16="http://schemas.microsoft.com/office/drawing/2014/main" id="{2E37A9B0-8DFC-4474-9F0A-612E661EF4EC}"/>
              </a:ext>
            </a:extLst>
          </p:cNvPr>
          <p:cNvSpPr>
            <a:spLocks noGrp="1"/>
          </p:cNvSpPr>
          <p:nvPr>
            <p:ph idx="15"/>
          </p:nvPr>
        </p:nvSpPr>
        <p:spPr/>
        <p:txBody>
          <a:bodyPr rtlCol="0"/>
          <a:lstStyle/>
          <a:p>
            <a:pPr rtl="0"/>
            <a:r>
              <a:rPr lang="pt-BR" dirty="0"/>
              <a:t>S.A. de Capital fechado</a:t>
            </a:r>
          </a:p>
        </p:txBody>
      </p:sp>
      <p:sp>
        <p:nvSpPr>
          <p:cNvPr id="8" name="Espaço Reservado para Conteúdo 7">
            <a:extLst>
              <a:ext uri="{FF2B5EF4-FFF2-40B4-BE49-F238E27FC236}">
                <a16:creationId xmlns:a16="http://schemas.microsoft.com/office/drawing/2014/main" id="{D78F2DCC-A50E-40A1-81F9-70371D4AA42F}"/>
              </a:ext>
            </a:extLst>
          </p:cNvPr>
          <p:cNvSpPr>
            <a:spLocks noGrp="1"/>
          </p:cNvSpPr>
          <p:nvPr>
            <p:ph idx="16"/>
          </p:nvPr>
        </p:nvSpPr>
        <p:spPr/>
        <p:txBody>
          <a:bodyPr rtlCol="0"/>
          <a:lstStyle/>
          <a:p>
            <a:pPr rtl="0"/>
            <a:r>
              <a:rPr lang="pt-BR" dirty="0"/>
              <a:t>S.A. de capital aberto</a:t>
            </a:r>
          </a:p>
        </p:txBody>
      </p:sp>
      <p:pic>
        <p:nvPicPr>
          <p:cNvPr id="85" name="Espaço Reservado para Imagem 84" descr="Engrenagem única">
            <a:extLst>
              <a:ext uri="{FF2B5EF4-FFF2-40B4-BE49-F238E27FC236}">
                <a16:creationId xmlns:a16="http://schemas.microsoft.com/office/drawing/2014/main" id="{65FBD7DF-30E8-9042-8A0D-0F64C33E0B41}"/>
              </a:ext>
            </a:extLst>
          </p:cNvPr>
          <p:cNvPicPr>
            <a:picLocks noGrp="1" noChangeAspect="1"/>
          </p:cNvPicPr>
          <p:nvPr>
            <p:ph type="pic" sz="quarter" idx="19"/>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83" name="Espaço Reservado para Imagem 82" descr="Gráfico de barras">
            <a:extLst>
              <a:ext uri="{FF2B5EF4-FFF2-40B4-BE49-F238E27FC236}">
                <a16:creationId xmlns:a16="http://schemas.microsoft.com/office/drawing/2014/main" id="{C881BE4E-5D69-E447-A036-5172F6570748}"/>
              </a:ext>
            </a:extLst>
          </p:cNvPr>
          <p:cNvPicPr>
            <a:picLocks noGrp="1" noChangeAspect="1"/>
          </p:cNvPicPr>
          <p:nvPr>
            <p:ph type="pic" sz="quarter" idx="17"/>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p:pic>
    </p:spTree>
    <p:extLst>
      <p:ext uri="{BB962C8B-B14F-4D97-AF65-F5344CB8AC3E}">
        <p14:creationId xmlns:p14="http://schemas.microsoft.com/office/powerpoint/2010/main" val="460269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11116429" cy="1325563"/>
          </a:xfrm>
        </p:spPr>
        <p:txBody>
          <a:bodyPr rtlCol="0"/>
          <a:lstStyle/>
          <a:p>
            <a:pPr rtl="0"/>
            <a:r>
              <a:rPr lang="pt-BR" dirty="0"/>
              <a:t>COMO SÃO CONSTITUÍDAS AS SOCIEDADES ANÔNIMAS</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479000" y="1660734"/>
            <a:ext cx="11309603" cy="4351338"/>
          </a:xfrm>
        </p:spPr>
        <p:txBody>
          <a:bodyPr rtlCol="0"/>
          <a:lstStyle/>
          <a:p>
            <a:pPr marL="0" indent="0">
              <a:buNone/>
            </a:pPr>
            <a:endParaRPr lang="pt-BR" sz="2000" dirty="0"/>
          </a:p>
          <a:p>
            <a:pPr marL="0" indent="0">
              <a:buNone/>
            </a:pPr>
            <a:r>
              <a:rPr lang="pt-BR" sz="2000" dirty="0"/>
              <a:t>SÃO CONSTÍTUIDAS MEDIANTE </a:t>
            </a:r>
            <a:r>
              <a:rPr lang="pt-BR" sz="2000" dirty="0">
                <a:solidFill>
                  <a:schemeClr val="accent3">
                    <a:lumMod val="75000"/>
                    <a:lumOff val="25000"/>
                  </a:schemeClr>
                </a:solidFill>
              </a:rPr>
              <a:t>ASSEMBLEIA GERAL DE SÓCIOS</a:t>
            </a:r>
            <a:r>
              <a:rPr lang="pt-BR" sz="2000" dirty="0"/>
              <a:t>  ONDE É APROVADO O </a:t>
            </a:r>
            <a:r>
              <a:rPr lang="pt-BR" sz="2000" dirty="0">
                <a:solidFill>
                  <a:schemeClr val="accent3">
                    <a:lumMod val="75000"/>
                    <a:lumOff val="25000"/>
                  </a:schemeClr>
                </a:solidFill>
              </a:rPr>
              <a:t>ESTATUTO SOCIAL </a:t>
            </a:r>
            <a:r>
              <a:rPr lang="pt-BR" sz="2000" dirty="0"/>
              <a:t>E SÃO ELEITOS OS MEMBROS </a:t>
            </a:r>
            <a:r>
              <a:rPr lang="pt-BR" sz="2000" dirty="0">
                <a:solidFill>
                  <a:schemeClr val="accent3">
                    <a:lumMod val="75000"/>
                    <a:lumOff val="25000"/>
                  </a:schemeClr>
                </a:solidFill>
              </a:rPr>
              <a:t>DO CONSELHO DE ADMINISTRAÇÃO</a:t>
            </a:r>
            <a:r>
              <a:rPr lang="pt-BR" sz="2000" dirty="0"/>
              <a:t>, DO </a:t>
            </a:r>
            <a:r>
              <a:rPr lang="pt-BR" sz="2000" dirty="0">
                <a:solidFill>
                  <a:schemeClr val="accent3">
                    <a:lumMod val="75000"/>
                    <a:lumOff val="25000"/>
                  </a:schemeClr>
                </a:solidFill>
              </a:rPr>
              <a:t>CONSELHO FISCAL</a:t>
            </a:r>
            <a:r>
              <a:rPr lang="pt-BR" sz="2000" dirty="0"/>
              <a:t> E A </a:t>
            </a:r>
            <a:r>
              <a:rPr lang="pt-BR" sz="2000" dirty="0">
                <a:solidFill>
                  <a:schemeClr val="accent3">
                    <a:lumMod val="75000"/>
                    <a:lumOff val="25000"/>
                  </a:schemeClr>
                </a:solidFill>
              </a:rPr>
              <a:t>DIRETORIA</a:t>
            </a:r>
            <a:r>
              <a:rPr lang="pt-BR" sz="2000" dirty="0"/>
              <a:t> DA SOCIEDADE.   </a:t>
            </a:r>
          </a:p>
          <a:p>
            <a:pPr marL="0" indent="0">
              <a:buNone/>
            </a:pPr>
            <a:endParaRPr lang="pt-BR" sz="2000" dirty="0"/>
          </a:p>
          <a:p>
            <a:pPr marL="0" indent="0">
              <a:buNone/>
            </a:pPr>
            <a:r>
              <a:rPr lang="pt-BR" sz="2000" dirty="0"/>
              <a:t>APÓS A REALIZAÇÃO DESSES ATOS, ELAS PASSAM A SER DENOMINADAS COMO: COMPANHIAS (CIAS) OU COMO SOCIEDADE ANÔNIMAS, COM A SIGLA SA , S/A OU S.A.</a:t>
            </a:r>
          </a:p>
          <a:p>
            <a:pPr marL="0" indent="0">
              <a:buNone/>
            </a:pPr>
            <a:r>
              <a:rPr lang="pt-BR" sz="2000" u="sng" dirty="0"/>
              <a:t>NO BRASIL SÃO REGIDAS PELA LEI 6.404 DE 15 DE DEZEMBRO DE 1976.</a:t>
            </a:r>
          </a:p>
          <a:p>
            <a:pPr marL="0" indent="0">
              <a:buNone/>
            </a:pPr>
            <a:r>
              <a:rPr lang="pt-BR" sz="2000" dirty="0"/>
              <a:t> </a:t>
            </a:r>
          </a:p>
          <a:p>
            <a:pPr marL="0" indent="0">
              <a:buNone/>
            </a:pPr>
            <a:r>
              <a:rPr lang="pt-BR" sz="2000" dirty="0"/>
              <a:t>A RESPONSABILIDADE DOS ACIONISTAS, EM CASO DE FALÊNCIA, FRAUDES E PROBLEMAS FISCAIS É LIMITADA AO PREÇO DE EMISSÃO DAS AÇÕES ADQUIRIDAS. OU SEJA, OCORRENDO UMA OU TODAS AS SITUAÇÕES CITADAS, CADA SÓCIO RESPONDE NO MONTANTE DOS PAPÉIS ADQUIRIDOS. PORÉM EXISTEM CASOS JÁ OCORRIDOS ONDE ESTA RESPONSABILIDADE FICOU LIMITADA À DIRETORIA E AO CONSELHO DE ADMINISTRAÇÃO. </a:t>
            </a:r>
          </a:p>
          <a:p>
            <a:pPr marL="0" indent="0" rtl="0">
              <a:buNone/>
            </a:pPr>
            <a:endParaRPr lang="pt-BR" sz="20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26</a:t>
            </a:fld>
            <a:endParaRPr lang="pt-BR" dirty="0"/>
          </a:p>
        </p:txBody>
      </p:sp>
    </p:spTree>
    <p:extLst>
      <p:ext uri="{BB962C8B-B14F-4D97-AF65-F5344CB8AC3E}">
        <p14:creationId xmlns:p14="http://schemas.microsoft.com/office/powerpoint/2010/main" val="961730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3C2D9-0850-4620-BE32-11F44A927662}"/>
              </a:ext>
            </a:extLst>
          </p:cNvPr>
          <p:cNvSpPr>
            <a:spLocks noGrp="1"/>
          </p:cNvSpPr>
          <p:nvPr>
            <p:ph type="title"/>
          </p:nvPr>
        </p:nvSpPr>
        <p:spPr/>
        <p:txBody>
          <a:bodyPr rtlCol="0"/>
          <a:lstStyle/>
          <a:p>
            <a:pPr rtl="0"/>
            <a:r>
              <a:rPr lang="pt-BR" dirty="0"/>
              <a:t>Tipos de Ações</a:t>
            </a:r>
          </a:p>
        </p:txBody>
      </p:sp>
      <p:sp>
        <p:nvSpPr>
          <p:cNvPr id="3" name="Espaço Reservado para Conteúdo 2">
            <a:extLst>
              <a:ext uri="{FF2B5EF4-FFF2-40B4-BE49-F238E27FC236}">
                <a16:creationId xmlns:a16="http://schemas.microsoft.com/office/drawing/2014/main" id="{65015163-D5FD-4849-978B-77883FAF7928}"/>
              </a:ext>
            </a:extLst>
          </p:cNvPr>
          <p:cNvSpPr>
            <a:spLocks noGrp="1"/>
          </p:cNvSpPr>
          <p:nvPr>
            <p:ph idx="1"/>
          </p:nvPr>
        </p:nvSpPr>
        <p:spPr>
          <a:xfrm>
            <a:off x="860816" y="2743237"/>
            <a:ext cx="4074002" cy="2846648"/>
          </a:xfrm>
        </p:spPr>
        <p:txBody>
          <a:bodyPr rtlCol="0"/>
          <a:lstStyle/>
          <a:p>
            <a:pPr algn="l"/>
            <a:r>
              <a:rPr lang="pt-BR" sz="1700" b="1" dirty="0"/>
              <a:t>AÇÕES ORDINÁRIAS </a:t>
            </a:r>
            <a:r>
              <a:rPr lang="pt-BR" sz="1700" dirty="0"/>
              <a:t>– QUE SÃO REPRESENTADAS PELA SIGLA ON, QUE CONCEDEM O DIREITO DE VOTO NAS ASSEMBLEIAS E DE RECEBER, MAS DE MODO NÃO PREFERENCIAL, </a:t>
            </a:r>
            <a:r>
              <a:rPr lang="pt-BR" sz="1700" dirty="0">
                <a:solidFill>
                  <a:schemeClr val="accent3">
                    <a:lumMod val="75000"/>
                    <a:lumOff val="25000"/>
                  </a:schemeClr>
                </a:solidFill>
              </a:rPr>
              <a:t>DIVIDENDOS</a:t>
            </a:r>
            <a:r>
              <a:rPr lang="pt-BR" sz="1700" dirty="0"/>
              <a:t> DA EMPRESA; </a:t>
            </a:r>
          </a:p>
          <a:p>
            <a:endParaRPr lang="pt-BR" sz="1700" dirty="0"/>
          </a:p>
          <a:p>
            <a:pPr algn="l"/>
            <a:r>
              <a:rPr lang="pt-BR" sz="1700" b="1" dirty="0"/>
              <a:t>AÇÕES PREFERENCIAIS </a:t>
            </a:r>
            <a:r>
              <a:rPr lang="pt-BR" sz="1700" dirty="0"/>
              <a:t>– QUE SÃO REPRESENTADAS PELA SIGLA PN, QUE CONCEDEM DIREITOS DE RECEBIMENTOS PRIORITÁRIOS DA EMPRESA, MAS NÃO TEM DIREITO A VOTO NAS ASSEMBLEIAS. OU SEJA NÃO PODEM INTERFERIR NAS DELIBERAÇÕES DOS NEGÓCIOS.</a:t>
            </a:r>
            <a:endParaRPr lang="pt-BR" sz="1700" dirty="0" err="1"/>
          </a:p>
        </p:txBody>
      </p:sp>
      <p:sp>
        <p:nvSpPr>
          <p:cNvPr id="4" name="Espaço Reservado para o Número do Slide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rtlCol="0"/>
          <a:lstStyle/>
          <a:p>
            <a:pPr rtl="0"/>
            <a:fld id="{9EC71654-96A5-4280-94F3-931C61A9F92C}" type="slidenum">
              <a:rPr lang="pt-BR" smtClean="0"/>
              <a:pPr rtl="0"/>
              <a:t>27</a:t>
            </a:fld>
            <a:endParaRPr lang="pt-BR" dirty="0"/>
          </a:p>
        </p:txBody>
      </p:sp>
      <p:sp>
        <p:nvSpPr>
          <p:cNvPr id="5" name="Espaço Reservado para Conteúdo 4">
            <a:extLst>
              <a:ext uri="{FF2B5EF4-FFF2-40B4-BE49-F238E27FC236}">
                <a16:creationId xmlns:a16="http://schemas.microsoft.com/office/drawing/2014/main" id="{93A6F33C-3AFE-474E-AC15-C00F368C3C6A}"/>
              </a:ext>
            </a:extLst>
          </p:cNvPr>
          <p:cNvSpPr>
            <a:spLocks noGrp="1"/>
          </p:cNvSpPr>
          <p:nvPr>
            <p:ph idx="15"/>
          </p:nvPr>
        </p:nvSpPr>
        <p:spPr/>
        <p:txBody>
          <a:bodyPr rtlCol="0"/>
          <a:lstStyle/>
          <a:p>
            <a:pPr rtl="0"/>
            <a:r>
              <a:rPr lang="pt-BR" dirty="0"/>
              <a:t>Existem  </a:t>
            </a:r>
            <a:r>
              <a:rPr lang="pt-BR" sz="3200" dirty="0"/>
              <a:t>2</a:t>
            </a:r>
            <a:r>
              <a:rPr lang="pt-BR" dirty="0"/>
              <a:t> tipos</a:t>
            </a:r>
          </a:p>
        </p:txBody>
      </p:sp>
      <p:sp>
        <p:nvSpPr>
          <p:cNvPr id="8" name="Espaço Reservado para Conteúdo 7">
            <a:extLst>
              <a:ext uri="{FF2B5EF4-FFF2-40B4-BE49-F238E27FC236}">
                <a16:creationId xmlns:a16="http://schemas.microsoft.com/office/drawing/2014/main" id="{C8438480-8B6F-44E5-A602-6240C1B85FB3}"/>
              </a:ext>
            </a:extLst>
          </p:cNvPr>
          <p:cNvSpPr>
            <a:spLocks noGrp="1"/>
          </p:cNvSpPr>
          <p:nvPr>
            <p:ph idx="19"/>
          </p:nvPr>
        </p:nvSpPr>
        <p:spPr>
          <a:xfrm>
            <a:off x="7343684" y="1375994"/>
            <a:ext cx="4074002" cy="3192904"/>
          </a:xfrm>
        </p:spPr>
        <p:txBody>
          <a:bodyPr rtlCol="0"/>
          <a:lstStyle/>
          <a:p>
            <a:endParaRPr lang="pt-BR" sz="1800" dirty="0"/>
          </a:p>
          <a:p>
            <a:r>
              <a:rPr lang="pt-BR" sz="1800" dirty="0"/>
              <a:t>NOTA: AS SOCIEDADES ANÔNIMAS em seus ESTATUTOS SOCIAIS definem as regras de participação dos acionistas em suas assembleias quanto ao capital mínimo detido pelo acionista para ter direito a deliberar sobre os assuntos tratados.</a:t>
            </a:r>
          </a:p>
          <a:p>
            <a:endParaRPr lang="pt-BR" sz="600" dirty="0"/>
          </a:p>
          <a:p>
            <a:r>
              <a:rPr lang="pt-BR" sz="1800" dirty="0"/>
              <a:t>Além das ações ordinárias e preferenciais, temos ainda as denominadas </a:t>
            </a:r>
            <a:r>
              <a:rPr lang="pt-BR" sz="1800" dirty="0" err="1"/>
              <a:t>UNIT´s</a:t>
            </a:r>
            <a:r>
              <a:rPr lang="pt-BR" sz="1800" dirty="0"/>
              <a:t>, que vem a ser um “</a:t>
            </a:r>
            <a:r>
              <a:rPr lang="pt-BR" sz="1800" dirty="0" err="1"/>
              <a:t>combo</a:t>
            </a:r>
            <a:r>
              <a:rPr lang="pt-BR" sz="1800" dirty="0"/>
              <a:t>” de ações ON e PN comercializadas como um único papel.</a:t>
            </a:r>
          </a:p>
        </p:txBody>
      </p:sp>
      <p:sp>
        <p:nvSpPr>
          <p:cNvPr id="9" name="Espaço Reservado para Conteúdo 8">
            <a:extLst>
              <a:ext uri="{FF2B5EF4-FFF2-40B4-BE49-F238E27FC236}">
                <a16:creationId xmlns:a16="http://schemas.microsoft.com/office/drawing/2014/main" id="{A1EE8A19-6968-4C81-B180-20FEF61ADEE1}"/>
              </a:ext>
            </a:extLst>
          </p:cNvPr>
          <p:cNvSpPr>
            <a:spLocks noGrp="1"/>
          </p:cNvSpPr>
          <p:nvPr>
            <p:ph idx="20"/>
          </p:nvPr>
        </p:nvSpPr>
        <p:spPr/>
        <p:txBody>
          <a:bodyPr rtlCol="0"/>
          <a:lstStyle/>
          <a:p>
            <a:pPr rtl="0"/>
            <a:r>
              <a:rPr lang="pt-BR" dirty="0"/>
              <a:t>Para anotar</a:t>
            </a:r>
          </a:p>
        </p:txBody>
      </p:sp>
      <p:pic>
        <p:nvPicPr>
          <p:cNvPr id="29" name="Espaço Reservado para Imagem 28" descr="Lápis">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pic>
        <p:nvPicPr>
          <p:cNvPr id="31" name="Espaço Reservado para Imagem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Tree>
    <p:extLst>
      <p:ext uri="{BB962C8B-B14F-4D97-AF65-F5344CB8AC3E}">
        <p14:creationId xmlns:p14="http://schemas.microsoft.com/office/powerpoint/2010/main" val="86658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7740D-D952-41B2-A2CB-73E506EBEF8E}"/>
              </a:ext>
            </a:extLst>
          </p:cNvPr>
          <p:cNvSpPr>
            <a:spLocks noGrp="1"/>
          </p:cNvSpPr>
          <p:nvPr>
            <p:ph type="title"/>
          </p:nvPr>
        </p:nvSpPr>
        <p:spPr/>
        <p:txBody>
          <a:bodyPr/>
          <a:lstStyle/>
          <a:p>
            <a:r>
              <a:rPr lang="pt-BR" dirty="0"/>
              <a:t>Ok, E o que ganho sendo sócio?</a:t>
            </a:r>
          </a:p>
        </p:txBody>
      </p:sp>
      <p:sp>
        <p:nvSpPr>
          <p:cNvPr id="3" name="Espaço Reservado para Número de Slide 2">
            <a:extLst>
              <a:ext uri="{FF2B5EF4-FFF2-40B4-BE49-F238E27FC236}">
                <a16:creationId xmlns:a16="http://schemas.microsoft.com/office/drawing/2014/main" id="{509D8DA7-6C0D-4F81-A6CA-F67C920518D4}"/>
              </a:ext>
            </a:extLst>
          </p:cNvPr>
          <p:cNvSpPr>
            <a:spLocks noGrp="1"/>
          </p:cNvSpPr>
          <p:nvPr>
            <p:ph type="sldNum" sz="quarter" idx="12"/>
          </p:nvPr>
        </p:nvSpPr>
        <p:spPr/>
        <p:txBody>
          <a:bodyPr/>
          <a:lstStyle/>
          <a:p>
            <a:pPr rtl="0"/>
            <a:fld id="{9EC71654-96A5-4280-94F3-931C61A9F92C}" type="slidenum">
              <a:rPr lang="pt-BR" noProof="0" smtClean="0"/>
              <a:pPr rtl="0"/>
              <a:t>28</a:t>
            </a:fld>
            <a:endParaRPr lang="pt-BR" noProof="0" dirty="0"/>
          </a:p>
        </p:txBody>
      </p:sp>
      <p:sp>
        <p:nvSpPr>
          <p:cNvPr id="4" name="Espaço Reservado para Texto 3">
            <a:extLst>
              <a:ext uri="{FF2B5EF4-FFF2-40B4-BE49-F238E27FC236}">
                <a16:creationId xmlns:a16="http://schemas.microsoft.com/office/drawing/2014/main" id="{F8FF4BB9-90CD-49FD-824A-703558F031E2}"/>
              </a:ext>
            </a:extLst>
          </p:cNvPr>
          <p:cNvSpPr>
            <a:spLocks noGrp="1"/>
          </p:cNvSpPr>
          <p:nvPr>
            <p:ph type="body" idx="1"/>
          </p:nvPr>
        </p:nvSpPr>
        <p:spPr/>
        <p:txBody>
          <a:bodyPr/>
          <a:lstStyle/>
          <a:p>
            <a:r>
              <a:rPr lang="pt-BR" dirty="0"/>
              <a:t>Esta aí uma excelente pergunta!</a:t>
            </a:r>
          </a:p>
        </p:txBody>
      </p:sp>
    </p:spTree>
    <p:extLst>
      <p:ext uri="{BB962C8B-B14F-4D97-AF65-F5344CB8AC3E}">
        <p14:creationId xmlns:p14="http://schemas.microsoft.com/office/powerpoint/2010/main" val="1531790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0CBEA12-0EA9-45EF-BC96-022544EA7D96}"/>
              </a:ext>
            </a:extLst>
          </p:cNvPr>
          <p:cNvSpPr>
            <a:spLocks noGrp="1"/>
          </p:cNvSpPr>
          <p:nvPr>
            <p:ph type="title"/>
          </p:nvPr>
        </p:nvSpPr>
        <p:spPr>
          <a:xfrm>
            <a:off x="515938" y="499595"/>
            <a:ext cx="4937211" cy="1325563"/>
          </a:xfrm>
        </p:spPr>
        <p:txBody>
          <a:bodyPr anchor="ctr">
            <a:normAutofit/>
          </a:bodyPr>
          <a:lstStyle/>
          <a:p>
            <a:r>
              <a:rPr lang="pt-BR" dirty="0"/>
              <a:t>Proventos</a:t>
            </a:r>
          </a:p>
        </p:txBody>
      </p:sp>
      <p:sp>
        <p:nvSpPr>
          <p:cNvPr id="6" name="Espaço Reservado para Conteúdo 5">
            <a:extLst>
              <a:ext uri="{FF2B5EF4-FFF2-40B4-BE49-F238E27FC236}">
                <a16:creationId xmlns:a16="http://schemas.microsoft.com/office/drawing/2014/main" id="{DCA1E55E-EA86-406B-9AC8-1FADF2AB00D9}"/>
              </a:ext>
            </a:extLst>
          </p:cNvPr>
          <p:cNvSpPr>
            <a:spLocks noGrp="1"/>
          </p:cNvSpPr>
          <p:nvPr>
            <p:ph idx="1"/>
          </p:nvPr>
        </p:nvSpPr>
        <p:spPr>
          <a:xfrm>
            <a:off x="538960" y="1825625"/>
            <a:ext cx="4914189" cy="4351338"/>
          </a:xfrm>
        </p:spPr>
        <p:txBody>
          <a:bodyPr>
            <a:normAutofit/>
          </a:bodyPr>
          <a:lstStyle/>
          <a:p>
            <a:r>
              <a:rPr lang="pt-BR" sz="2200"/>
              <a:t>Proventos é como se chamam os benefícios distribuídos pelas empresas aos seus acionistas. Em geral, são formas de remuneração baseadas em capital efetivo – ou seja, dinheiro entregue aos sócios – ou em novas ações emitidas pela própria companhia.</a:t>
            </a:r>
          </a:p>
          <a:p>
            <a:pPr lvl="1"/>
            <a:r>
              <a:rPr lang="pt-BR" sz="2200"/>
              <a:t>Dividendos (25% do lucro, no mínimo)</a:t>
            </a:r>
          </a:p>
          <a:p>
            <a:pPr lvl="1"/>
            <a:r>
              <a:rPr lang="pt-BR" sz="2200"/>
              <a:t>Juros sobre capital próprio (JCP)</a:t>
            </a:r>
          </a:p>
          <a:p>
            <a:pPr lvl="1"/>
            <a:r>
              <a:rPr lang="pt-BR" sz="2200"/>
              <a:t>Bonificação (dinheiro ou ações)</a:t>
            </a:r>
          </a:p>
          <a:p>
            <a:pPr lvl="1"/>
            <a:r>
              <a:rPr lang="pt-BR" sz="2200"/>
              <a:t>Direitos de Subscrição</a:t>
            </a:r>
          </a:p>
        </p:txBody>
      </p:sp>
      <p:sp>
        <p:nvSpPr>
          <p:cNvPr id="3" name="Espaço Reservado para Número de Slide 2">
            <a:extLst>
              <a:ext uri="{FF2B5EF4-FFF2-40B4-BE49-F238E27FC236}">
                <a16:creationId xmlns:a16="http://schemas.microsoft.com/office/drawing/2014/main" id="{CB276F8A-4EE5-4DAC-BD72-EA1B939E9DA2}"/>
              </a:ext>
            </a:extLst>
          </p:cNvPr>
          <p:cNvSpPr>
            <a:spLocks noGrp="1"/>
          </p:cNvSpPr>
          <p:nvPr>
            <p:ph type="sldNum" sz="quarter" idx="12"/>
          </p:nvPr>
        </p:nvSpPr>
        <p:spPr>
          <a:xfrm>
            <a:off x="11363696" y="6455739"/>
            <a:ext cx="294460" cy="187367"/>
          </a:xfrm>
        </p:spPr>
        <p:txBody>
          <a:bodyPr anchor="ctr">
            <a:normAutofit/>
          </a:bodyPr>
          <a:lstStyle/>
          <a:p>
            <a:pPr rtl="0">
              <a:spcAft>
                <a:spcPts val="600"/>
              </a:spcAft>
            </a:pPr>
            <a:fld id="{9EC71654-96A5-4280-94F3-931C61A9F92C}" type="slidenum">
              <a:rPr lang="pt-BR" noProof="0" smtClean="0"/>
              <a:pPr rtl="0">
                <a:spcAft>
                  <a:spcPts val="600"/>
                </a:spcAft>
              </a:pPr>
              <a:t>29</a:t>
            </a:fld>
            <a:endParaRPr lang="pt-BR" noProof="0"/>
          </a:p>
        </p:txBody>
      </p:sp>
      <p:pic>
        <p:nvPicPr>
          <p:cNvPr id="9" name="Espaço Reservado para Imagem 8" descr="Uma imagem contendo comida, prato, mesa, muitos&#10;&#10;Descrição gerada automaticamente">
            <a:extLst>
              <a:ext uri="{FF2B5EF4-FFF2-40B4-BE49-F238E27FC236}">
                <a16:creationId xmlns:a16="http://schemas.microsoft.com/office/drawing/2014/main" id="{F61A2516-79DC-43F0-B7A4-4EEB11D6E018}"/>
              </a:ext>
            </a:extLst>
          </p:cNvPr>
          <p:cNvPicPr>
            <a:picLocks noGrp="1" noChangeAspect="1"/>
          </p:cNvPicPr>
          <p:nvPr>
            <p:ph type="pic" sz="quarter" idx="13"/>
          </p:nvPr>
        </p:nvPicPr>
        <p:blipFill rotWithShape="1">
          <a:blip r:embed="rId3">
            <a:extLst>
              <a:ext uri="{837473B0-CC2E-450A-ABE3-18F120FF3D39}">
                <a1611:picAttrSrcUrl xmlns:a1611="http://schemas.microsoft.com/office/drawing/2016/11/main" r:id="rId4"/>
              </a:ext>
            </a:extLst>
          </a:blip>
          <a:srcRect l="19655" r="13594" b="-2"/>
          <a:stretch/>
        </p:blipFill>
        <p:spPr>
          <a:xfrm>
            <a:off x="5455212" y="988536"/>
            <a:ext cx="4884848" cy="4884848"/>
          </a:xfrm>
          <a:noFill/>
        </p:spPr>
      </p:pic>
    </p:spTree>
    <p:extLst>
      <p:ext uri="{BB962C8B-B14F-4D97-AF65-F5344CB8AC3E}">
        <p14:creationId xmlns:p14="http://schemas.microsoft.com/office/powerpoint/2010/main" val="681006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89A945E-9EDB-48F4-91A9-D8B7353C7EB3}"/>
              </a:ext>
            </a:extLst>
          </p:cNvPr>
          <p:cNvSpPr>
            <a:spLocks noGrp="1"/>
          </p:cNvSpPr>
          <p:nvPr>
            <p:ph type="title"/>
          </p:nvPr>
        </p:nvSpPr>
        <p:spPr>
          <a:xfrm>
            <a:off x="487678" y="-40226"/>
            <a:ext cx="11150600" cy="920336"/>
          </a:xfrm>
        </p:spPr>
        <p:txBody>
          <a:bodyPr/>
          <a:lstStyle/>
          <a:p>
            <a:r>
              <a:rPr lang="pt-BR" dirty="0"/>
              <a:t>Nossos Monitores voluntários</a:t>
            </a:r>
          </a:p>
        </p:txBody>
      </p:sp>
      <p:sp>
        <p:nvSpPr>
          <p:cNvPr id="3" name="Espaço Reservado para Número de Slide 2">
            <a:extLst>
              <a:ext uri="{FF2B5EF4-FFF2-40B4-BE49-F238E27FC236}">
                <a16:creationId xmlns:a16="http://schemas.microsoft.com/office/drawing/2014/main" id="{8042278C-B815-4E1A-8428-9AEF567B3A75}"/>
              </a:ext>
            </a:extLst>
          </p:cNvPr>
          <p:cNvSpPr>
            <a:spLocks noGrp="1"/>
          </p:cNvSpPr>
          <p:nvPr>
            <p:ph type="sldNum" sz="quarter" idx="12"/>
          </p:nvPr>
        </p:nvSpPr>
        <p:spPr/>
        <p:txBody>
          <a:bodyPr/>
          <a:lstStyle/>
          <a:p>
            <a:pPr rtl="0"/>
            <a:fld id="{9EC71654-96A5-4280-94F3-931C61A9F92C}" type="slidenum">
              <a:rPr lang="pt-BR" noProof="0" smtClean="0"/>
              <a:pPr rtl="0"/>
              <a:t>3</a:t>
            </a:fld>
            <a:endParaRPr lang="pt-BR" noProof="0" dirty="0"/>
          </a:p>
        </p:txBody>
      </p:sp>
      <p:sp>
        <p:nvSpPr>
          <p:cNvPr id="8" name="CaixaDeTexto 7">
            <a:extLst>
              <a:ext uri="{FF2B5EF4-FFF2-40B4-BE49-F238E27FC236}">
                <a16:creationId xmlns:a16="http://schemas.microsoft.com/office/drawing/2014/main" id="{C956802A-3680-4F40-9380-8F1EE0176E6A}"/>
              </a:ext>
            </a:extLst>
          </p:cNvPr>
          <p:cNvSpPr txBox="1"/>
          <p:nvPr/>
        </p:nvSpPr>
        <p:spPr>
          <a:xfrm>
            <a:off x="487678" y="1200035"/>
            <a:ext cx="9022080" cy="3191643"/>
          </a:xfrm>
          <a:prstGeom prst="rect">
            <a:avLst/>
          </a:prstGeom>
        </p:spPr>
        <p:txBody>
          <a:bodyPr vert="horz" lIns="0" tIns="0" rIns="0" bIns="0" rtlCol="0">
            <a:noAutofit/>
          </a:bodyPr>
          <a:lstStyle>
            <a:lvl1pPr marL="228600" indent="-228600">
              <a:lnSpc>
                <a:spcPct val="90000"/>
              </a:lnSpc>
              <a:spcBef>
                <a:spcPts val="1000"/>
              </a:spcBef>
              <a:buFont typeface="Arial" panose="020B0604020202020204" pitchFamily="34" charset="0"/>
              <a:buChar char="•"/>
              <a:defRPr sz="2800" b="0" i="0">
                <a:solidFill>
                  <a:srgbClr val="212529"/>
                </a:solidFill>
                <a:effectLst/>
                <a:latin typeface="-apple-system"/>
              </a:defRPr>
            </a:lvl1pPr>
            <a:lvl2pPr marL="685800" lvl="1" indent="-228600">
              <a:lnSpc>
                <a:spcPct val="90000"/>
              </a:lnSpc>
              <a:spcBef>
                <a:spcPts val="500"/>
              </a:spcBef>
              <a:buFont typeface="Arial" panose="020B0604020202020204" pitchFamily="34" charset="0"/>
              <a:buChar char="•"/>
              <a:defRPr sz="2400" b="0" i="0">
                <a:solidFill>
                  <a:srgbClr val="212529"/>
                </a:solidFill>
                <a:effectLst/>
                <a:latin typeface="-apple-system"/>
              </a:defRPr>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Gabriel </a:t>
            </a:r>
            <a:r>
              <a:rPr lang="pt-BR" dirty="0" err="1"/>
              <a:t>Siddhartha</a:t>
            </a:r>
            <a:r>
              <a:rPr lang="pt-BR" dirty="0"/>
              <a:t> Lacerda Andrade (ADS)</a:t>
            </a:r>
          </a:p>
          <a:p>
            <a:r>
              <a:rPr lang="pt-BR" dirty="0"/>
              <a:t>Pedro Felipe Vanderlei da Silva Lima (ADS)</a:t>
            </a:r>
          </a:p>
          <a:p>
            <a:r>
              <a:rPr lang="pt-BR" dirty="0"/>
              <a:t>Matheus Lucas da Silva Macedo (ADS)</a:t>
            </a:r>
          </a:p>
          <a:p>
            <a:r>
              <a:rPr lang="pt-BR" dirty="0"/>
              <a:t>Victor Lima Cerqueira (ADS)</a:t>
            </a:r>
          </a:p>
          <a:p>
            <a:r>
              <a:rPr lang="pt-BR" dirty="0"/>
              <a:t>Vinícius Rodrigues (PROEX)</a:t>
            </a:r>
          </a:p>
          <a:p>
            <a:endParaRPr lang="pt-BR" dirty="0"/>
          </a:p>
        </p:txBody>
      </p:sp>
      <p:pic>
        <p:nvPicPr>
          <p:cNvPr id="1026" name="Picture 2" descr="Logo ADS">
            <a:extLst>
              <a:ext uri="{FF2B5EF4-FFF2-40B4-BE49-F238E27FC236}">
                <a16:creationId xmlns:a16="http://schemas.microsoft.com/office/drawing/2014/main" id="{2A38B216-A9E7-4EC5-8398-CFE659A99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68" y="4457642"/>
            <a:ext cx="5506588" cy="11787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ort">
            <a:extLst>
              <a:ext uri="{FF2B5EF4-FFF2-40B4-BE49-F238E27FC236}">
                <a16:creationId xmlns:a16="http://schemas.microsoft.com/office/drawing/2014/main" id="{F4D37D20-4AF3-49CA-AEA4-79D1C56B2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932" y="4396444"/>
            <a:ext cx="6096000" cy="13011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EX">
            <a:extLst>
              <a:ext uri="{FF2B5EF4-FFF2-40B4-BE49-F238E27FC236}">
                <a16:creationId xmlns:a16="http://schemas.microsoft.com/office/drawing/2014/main" id="{536361E8-F94F-4E46-BF26-1B37383C2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978" y="5723025"/>
            <a:ext cx="4800600" cy="952500"/>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5">
            <a:extLst>
              <a:ext uri="{FF2B5EF4-FFF2-40B4-BE49-F238E27FC236}">
                <a16:creationId xmlns:a16="http://schemas.microsoft.com/office/drawing/2014/main" id="{A441CAFA-7394-4510-829E-C467988A1E39}"/>
              </a:ext>
            </a:extLst>
          </p:cNvPr>
          <p:cNvSpPr txBox="1">
            <a:spLocks/>
          </p:cNvSpPr>
          <p:nvPr/>
        </p:nvSpPr>
        <p:spPr>
          <a:xfrm>
            <a:off x="515938" y="3429000"/>
            <a:ext cx="11150600" cy="92033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pt-BR" sz="2400" dirty="0"/>
              <a:t>Realização</a:t>
            </a:r>
          </a:p>
        </p:txBody>
      </p:sp>
      <p:sp>
        <p:nvSpPr>
          <p:cNvPr id="13" name="Título 5">
            <a:extLst>
              <a:ext uri="{FF2B5EF4-FFF2-40B4-BE49-F238E27FC236}">
                <a16:creationId xmlns:a16="http://schemas.microsoft.com/office/drawing/2014/main" id="{ABCD5940-32F2-45A5-A365-33A6148F5565}"/>
              </a:ext>
            </a:extLst>
          </p:cNvPr>
          <p:cNvSpPr txBox="1">
            <a:spLocks/>
          </p:cNvSpPr>
          <p:nvPr/>
        </p:nvSpPr>
        <p:spPr>
          <a:xfrm>
            <a:off x="515938" y="5557352"/>
            <a:ext cx="11150600" cy="92033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pt-BR" sz="2400" dirty="0"/>
              <a:t>Apoio</a:t>
            </a:r>
          </a:p>
        </p:txBody>
      </p:sp>
    </p:spTree>
    <p:extLst>
      <p:ext uri="{BB962C8B-B14F-4D97-AF65-F5344CB8AC3E}">
        <p14:creationId xmlns:p14="http://schemas.microsoft.com/office/powerpoint/2010/main" val="139041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CB276F8A-4EE5-4DAC-BD72-EA1B939E9DA2}"/>
              </a:ext>
            </a:extLst>
          </p:cNvPr>
          <p:cNvSpPr>
            <a:spLocks noGrp="1"/>
          </p:cNvSpPr>
          <p:nvPr>
            <p:ph type="sldNum" sz="quarter" idx="12"/>
          </p:nvPr>
        </p:nvSpPr>
        <p:spPr>
          <a:xfrm>
            <a:off x="11363696" y="6455739"/>
            <a:ext cx="294460" cy="187367"/>
          </a:xfrm>
        </p:spPr>
        <p:txBody>
          <a:bodyPr anchor="ctr">
            <a:normAutofit/>
          </a:bodyPr>
          <a:lstStyle/>
          <a:p>
            <a:pPr rtl="0">
              <a:spcAft>
                <a:spcPts val="600"/>
              </a:spcAft>
            </a:pPr>
            <a:fld id="{9EC71654-96A5-4280-94F3-931C61A9F92C}" type="slidenum">
              <a:rPr lang="pt-BR" noProof="0" smtClean="0"/>
              <a:pPr rtl="0">
                <a:spcAft>
                  <a:spcPts val="600"/>
                </a:spcAft>
              </a:pPr>
              <a:t>30</a:t>
            </a:fld>
            <a:endParaRPr lang="pt-BR" noProof="0"/>
          </a:p>
        </p:txBody>
      </p:sp>
      <p:sp>
        <p:nvSpPr>
          <p:cNvPr id="6" name="Espaço Reservado para Conteúdo 5">
            <a:extLst>
              <a:ext uri="{FF2B5EF4-FFF2-40B4-BE49-F238E27FC236}">
                <a16:creationId xmlns:a16="http://schemas.microsoft.com/office/drawing/2014/main" id="{DCA1E55E-EA86-406B-9AC8-1FADF2AB00D9}"/>
              </a:ext>
            </a:extLst>
          </p:cNvPr>
          <p:cNvSpPr>
            <a:spLocks noGrp="1"/>
          </p:cNvSpPr>
          <p:nvPr>
            <p:ph sz="half" idx="1"/>
          </p:nvPr>
        </p:nvSpPr>
        <p:spPr>
          <a:xfrm>
            <a:off x="515938" y="1825625"/>
            <a:ext cx="5503862" cy="4351338"/>
          </a:xfrm>
        </p:spPr>
        <p:txBody>
          <a:bodyPr>
            <a:normAutofit/>
          </a:bodyPr>
          <a:lstStyle/>
          <a:p>
            <a:r>
              <a:rPr lang="pt-BR" sz="2400" dirty="0"/>
              <a:t>As ações da Magazine Luiza (MGLU3) tiveram uma valorização assombrosa de 2016 até início de 2020. Em janeiro daquele ano, desconsiderando desdobramentos, valiam na faixa de R$ 1,80. Em julho de 2019, antes do desdobramento de suas ações, cada MGLU3 estava na faixa de R$ 280.</a:t>
            </a:r>
            <a:endParaRPr lang="pt-BR" dirty="0"/>
          </a:p>
          <a:p>
            <a:endParaRPr lang="pt-BR" dirty="0"/>
          </a:p>
        </p:txBody>
      </p:sp>
      <p:pic>
        <p:nvPicPr>
          <p:cNvPr id="8" name="Imagem 7">
            <a:extLst>
              <a:ext uri="{FF2B5EF4-FFF2-40B4-BE49-F238E27FC236}">
                <a16:creationId xmlns:a16="http://schemas.microsoft.com/office/drawing/2014/main" id="{083CDB74-1026-46BD-BCBD-09E03BE89B4B}"/>
              </a:ext>
            </a:extLst>
          </p:cNvPr>
          <p:cNvPicPr>
            <a:picLocks noChangeAspect="1"/>
          </p:cNvPicPr>
          <p:nvPr/>
        </p:nvPicPr>
        <p:blipFill>
          <a:blip r:embed="rId3"/>
          <a:stretch>
            <a:fillRect/>
          </a:stretch>
        </p:blipFill>
        <p:spPr>
          <a:xfrm>
            <a:off x="6019800" y="1755476"/>
            <a:ext cx="5897880" cy="3347047"/>
          </a:xfrm>
          <a:prstGeom prst="rect">
            <a:avLst/>
          </a:prstGeom>
          <a:noFill/>
        </p:spPr>
      </p:pic>
      <p:sp>
        <p:nvSpPr>
          <p:cNvPr id="5" name="Título 4">
            <a:extLst>
              <a:ext uri="{FF2B5EF4-FFF2-40B4-BE49-F238E27FC236}">
                <a16:creationId xmlns:a16="http://schemas.microsoft.com/office/drawing/2014/main" id="{40CBEA12-0EA9-45EF-BC96-022544EA7D96}"/>
              </a:ext>
            </a:extLst>
          </p:cNvPr>
          <p:cNvSpPr>
            <a:spLocks noGrp="1"/>
          </p:cNvSpPr>
          <p:nvPr>
            <p:ph type="title"/>
          </p:nvPr>
        </p:nvSpPr>
        <p:spPr>
          <a:xfrm>
            <a:off x="515938" y="246621"/>
            <a:ext cx="11150600" cy="920336"/>
          </a:xfrm>
        </p:spPr>
        <p:txBody>
          <a:bodyPr anchor="b">
            <a:normAutofit/>
          </a:bodyPr>
          <a:lstStyle/>
          <a:p>
            <a:r>
              <a:rPr lang="pt-BR" dirty="0"/>
              <a:t>Valorização da Ação</a:t>
            </a:r>
          </a:p>
        </p:txBody>
      </p:sp>
      <p:sp>
        <p:nvSpPr>
          <p:cNvPr id="11" name="CaixaDeTexto 10">
            <a:extLst>
              <a:ext uri="{FF2B5EF4-FFF2-40B4-BE49-F238E27FC236}">
                <a16:creationId xmlns:a16="http://schemas.microsoft.com/office/drawing/2014/main" id="{9A457866-CAC3-4D1D-9013-57DDEBA95D98}"/>
              </a:ext>
            </a:extLst>
          </p:cNvPr>
          <p:cNvSpPr txBox="1"/>
          <p:nvPr/>
        </p:nvSpPr>
        <p:spPr>
          <a:xfrm>
            <a:off x="515938" y="5877780"/>
            <a:ext cx="10068296" cy="369332"/>
          </a:xfrm>
          <a:prstGeom prst="rect">
            <a:avLst/>
          </a:prstGeom>
          <a:noFill/>
        </p:spPr>
        <p:txBody>
          <a:bodyPr wrap="square">
            <a:spAutoFit/>
          </a:bodyPr>
          <a:lstStyle/>
          <a:p>
            <a:r>
              <a:rPr lang="pt-BR" dirty="0"/>
              <a:t>Fonte: https://www.osmelhoresinvestimentos.com.br/bolsa-de-valores/acoes-do-magazine-luiza</a:t>
            </a:r>
          </a:p>
        </p:txBody>
      </p:sp>
    </p:spTree>
    <p:extLst>
      <p:ext uri="{BB962C8B-B14F-4D97-AF65-F5344CB8AC3E}">
        <p14:creationId xmlns:p14="http://schemas.microsoft.com/office/powerpoint/2010/main" val="1174691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7740D-D952-41B2-A2CB-73E506EBEF8E}"/>
              </a:ext>
            </a:extLst>
          </p:cNvPr>
          <p:cNvSpPr>
            <a:spLocks noGrp="1"/>
          </p:cNvSpPr>
          <p:nvPr>
            <p:ph type="title"/>
          </p:nvPr>
        </p:nvSpPr>
        <p:spPr>
          <a:xfrm>
            <a:off x="831850" y="182563"/>
            <a:ext cx="11009630" cy="940181"/>
          </a:xfrm>
        </p:spPr>
        <p:txBody>
          <a:bodyPr/>
          <a:lstStyle/>
          <a:p>
            <a:r>
              <a:rPr lang="pt-BR" dirty="0"/>
              <a:t>Como uma empresa ingressa na bolsa?</a:t>
            </a:r>
          </a:p>
        </p:txBody>
      </p:sp>
      <p:sp>
        <p:nvSpPr>
          <p:cNvPr id="3" name="Espaço Reservado para Número de Slide 2">
            <a:extLst>
              <a:ext uri="{FF2B5EF4-FFF2-40B4-BE49-F238E27FC236}">
                <a16:creationId xmlns:a16="http://schemas.microsoft.com/office/drawing/2014/main" id="{509D8DA7-6C0D-4F81-A6CA-F67C920518D4}"/>
              </a:ext>
            </a:extLst>
          </p:cNvPr>
          <p:cNvSpPr>
            <a:spLocks noGrp="1"/>
          </p:cNvSpPr>
          <p:nvPr>
            <p:ph type="sldNum" sz="quarter" idx="12"/>
          </p:nvPr>
        </p:nvSpPr>
        <p:spPr/>
        <p:txBody>
          <a:bodyPr/>
          <a:lstStyle/>
          <a:p>
            <a:pPr rtl="0"/>
            <a:fld id="{9EC71654-96A5-4280-94F3-931C61A9F92C}" type="slidenum">
              <a:rPr lang="pt-BR" noProof="0" smtClean="0"/>
              <a:pPr rtl="0"/>
              <a:t>31</a:t>
            </a:fld>
            <a:endParaRPr lang="pt-BR" noProof="0" dirty="0"/>
          </a:p>
        </p:txBody>
      </p:sp>
      <p:sp>
        <p:nvSpPr>
          <p:cNvPr id="4" name="Espaço Reservado para Texto 3">
            <a:extLst>
              <a:ext uri="{FF2B5EF4-FFF2-40B4-BE49-F238E27FC236}">
                <a16:creationId xmlns:a16="http://schemas.microsoft.com/office/drawing/2014/main" id="{F8FF4BB9-90CD-49FD-824A-703558F031E2}"/>
              </a:ext>
            </a:extLst>
          </p:cNvPr>
          <p:cNvSpPr>
            <a:spLocks noGrp="1"/>
          </p:cNvSpPr>
          <p:nvPr>
            <p:ph type="body" idx="1"/>
          </p:nvPr>
        </p:nvSpPr>
        <p:spPr/>
        <p:txBody>
          <a:bodyPr/>
          <a:lstStyle/>
          <a:p>
            <a:r>
              <a:rPr lang="pt-BR" dirty="0"/>
              <a:t>Esta aí outra excelente pergunta!</a:t>
            </a:r>
          </a:p>
        </p:txBody>
      </p:sp>
    </p:spTree>
    <p:extLst>
      <p:ext uri="{BB962C8B-B14F-4D97-AF65-F5344CB8AC3E}">
        <p14:creationId xmlns:p14="http://schemas.microsoft.com/office/powerpoint/2010/main" val="1733253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9990512-ADCC-484A-886A-B8E55A6EE432}"/>
              </a:ext>
            </a:extLst>
          </p:cNvPr>
          <p:cNvSpPr>
            <a:spLocks noGrp="1"/>
          </p:cNvSpPr>
          <p:nvPr>
            <p:ph idx="1"/>
          </p:nvPr>
        </p:nvSpPr>
        <p:spPr>
          <a:xfrm>
            <a:off x="538960" y="2065467"/>
            <a:ext cx="4914189" cy="4351338"/>
          </a:xfrm>
        </p:spPr>
        <p:txBody>
          <a:bodyPr>
            <a:normAutofit fontScale="85000" lnSpcReduction="20000"/>
          </a:bodyPr>
          <a:lstStyle/>
          <a:p>
            <a:r>
              <a:rPr lang="pt-BR" u="sng" dirty="0"/>
              <a:t>O que é</a:t>
            </a:r>
            <a:r>
              <a:rPr lang="pt-BR" dirty="0"/>
              <a:t>:</a:t>
            </a:r>
          </a:p>
          <a:p>
            <a:r>
              <a:rPr lang="pt-BR" dirty="0"/>
              <a:t>Nome dado ao processo no qual uma empresa vende suas ações ao público pela primeira vez. Ao fazer uma oferta desse tipo, a empresa amplia seu quadro de sócios, uma vez que quem compra os papéis se torna dono de uma pequena parte do negócio.</a:t>
            </a:r>
          </a:p>
          <a:p>
            <a:r>
              <a:rPr lang="pt-BR" u="sng" dirty="0"/>
              <a:t>Como fazer</a:t>
            </a:r>
            <a:r>
              <a:rPr lang="pt-BR" dirty="0"/>
              <a:t>:</a:t>
            </a:r>
          </a:p>
          <a:p>
            <a:r>
              <a:rPr lang="pt-BR" dirty="0"/>
              <a:t>Para poder negociar </a:t>
            </a:r>
            <a:r>
              <a:rPr lang="pt-BR" b="1" dirty="0"/>
              <a:t>ações</a:t>
            </a:r>
            <a:r>
              <a:rPr lang="pt-BR" dirty="0"/>
              <a:t>, a empresa tem dois caminhos: Lista diretamente na Bolsa ou fazer um IPO.</a:t>
            </a:r>
          </a:p>
          <a:p>
            <a:r>
              <a:rPr lang="pt-BR" dirty="0"/>
              <a:t>O processo começa com um registro de companhia aberta no órgão regulador do mercado de valores — no caso brasileiro, a </a:t>
            </a:r>
            <a:r>
              <a:rPr lang="pt-BR" b="1" dirty="0"/>
              <a:t>Comissão de Valores Mobiliários</a:t>
            </a:r>
            <a:r>
              <a:rPr lang="pt-BR" dirty="0"/>
              <a:t> (</a:t>
            </a:r>
            <a:r>
              <a:rPr lang="pt-BR" dirty="0">
                <a:hlinkClick r:id="rId3"/>
              </a:rPr>
              <a:t>CVM</a:t>
            </a:r>
            <a:r>
              <a:rPr lang="pt-BR" dirty="0"/>
              <a:t>). Ou seja, precisa de uma autorização.</a:t>
            </a:r>
          </a:p>
          <a:p>
            <a:endParaRPr lang="pt-BR" dirty="0"/>
          </a:p>
          <a:p>
            <a:endParaRPr lang="pt-BR" dirty="0"/>
          </a:p>
        </p:txBody>
      </p:sp>
      <p:pic>
        <p:nvPicPr>
          <p:cNvPr id="5" name="Espaço Reservado para Imagem 4" descr="ipo.jpg"/>
          <p:cNvPicPr>
            <a:picLocks noGrp="1" noChangeAspect="1"/>
          </p:cNvPicPr>
          <p:nvPr>
            <p:ph type="pic" sz="quarter" idx="13"/>
          </p:nvPr>
        </p:nvPicPr>
        <p:blipFill>
          <a:blip r:embed="rId4"/>
          <a:srcRect l="19310" r="19310"/>
          <a:stretch>
            <a:fillRect/>
          </a:stretch>
        </p:blipFill>
        <p:spPr/>
      </p:pic>
      <p:sp>
        <p:nvSpPr>
          <p:cNvPr id="2" name="Título 1">
            <a:extLst>
              <a:ext uri="{FF2B5EF4-FFF2-40B4-BE49-F238E27FC236}">
                <a16:creationId xmlns:a16="http://schemas.microsoft.com/office/drawing/2014/main" id="{8E755F83-9297-4D95-89B2-A2667C8D19DE}"/>
              </a:ext>
            </a:extLst>
          </p:cNvPr>
          <p:cNvSpPr>
            <a:spLocks noGrp="1"/>
          </p:cNvSpPr>
          <p:nvPr>
            <p:ph type="title"/>
          </p:nvPr>
        </p:nvSpPr>
        <p:spPr/>
        <p:txBody>
          <a:bodyPr/>
          <a:lstStyle/>
          <a:p>
            <a:pPr algn="ctr"/>
            <a:r>
              <a:rPr lang="pt-BR" dirty="0"/>
              <a:t>OFERTA PÚBLICA INICIAL ou</a:t>
            </a:r>
            <a:br>
              <a:rPr lang="pt-BR" dirty="0"/>
            </a:br>
            <a:r>
              <a:rPr lang="pt-BR" dirty="0"/>
              <a:t> </a:t>
            </a:r>
            <a:r>
              <a:rPr lang="pt-BR" b="1" i="1" dirty="0" err="1">
                <a:solidFill>
                  <a:srgbClr val="FF0000"/>
                </a:solidFill>
              </a:rPr>
              <a:t>I</a:t>
            </a:r>
            <a:r>
              <a:rPr lang="pt-BR" b="1" i="1" dirty="0" err="1"/>
              <a:t>nitial</a:t>
            </a:r>
            <a:r>
              <a:rPr lang="pt-BR" b="1" i="1" dirty="0"/>
              <a:t> </a:t>
            </a:r>
            <a:r>
              <a:rPr lang="pt-BR" b="1" i="1" dirty="0" err="1">
                <a:solidFill>
                  <a:srgbClr val="FF0000"/>
                </a:solidFill>
              </a:rPr>
              <a:t>P</a:t>
            </a:r>
            <a:r>
              <a:rPr lang="pt-BR" b="1" i="1" dirty="0" err="1"/>
              <a:t>ublic</a:t>
            </a:r>
            <a:r>
              <a:rPr lang="pt-BR" b="1" i="1" dirty="0"/>
              <a:t> </a:t>
            </a:r>
            <a:r>
              <a:rPr lang="pt-BR" b="1" i="1" dirty="0" err="1">
                <a:solidFill>
                  <a:srgbClr val="FF0000"/>
                </a:solidFill>
              </a:rPr>
              <a:t>O</a:t>
            </a:r>
            <a:r>
              <a:rPr lang="pt-BR" b="1" i="1" dirty="0" err="1"/>
              <a:t>ffering</a:t>
            </a:r>
            <a:endParaRPr lang="pt-BR" dirty="0"/>
          </a:p>
        </p:txBody>
      </p:sp>
      <p:sp>
        <p:nvSpPr>
          <p:cNvPr id="6" name="Oval 14">
            <a:extLst>
              <a:ext uri="{FF2B5EF4-FFF2-40B4-BE49-F238E27FC236}">
                <a16:creationId xmlns:a16="http://schemas.microsoft.com/office/drawing/2014/main" id="{EF515B4A-CB20-4847-8E00-0DD66F1FEBB4}"/>
              </a:ext>
            </a:extLst>
          </p:cNvPr>
          <p:cNvSpPr/>
          <p:nvPr/>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7"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32</a:t>
            </a:fld>
            <a:endParaRPr lang="pt-BR" noProof="0" dirty="0"/>
          </a:p>
        </p:txBody>
      </p:sp>
    </p:spTree>
    <p:extLst>
      <p:ext uri="{BB962C8B-B14F-4D97-AF65-F5344CB8AC3E}">
        <p14:creationId xmlns:p14="http://schemas.microsoft.com/office/powerpoint/2010/main" val="1039427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755F83-9297-4D95-89B2-A2667C8D19DE}"/>
              </a:ext>
            </a:extLst>
          </p:cNvPr>
          <p:cNvSpPr>
            <a:spLocks noGrp="1"/>
          </p:cNvSpPr>
          <p:nvPr>
            <p:ph type="title"/>
          </p:nvPr>
        </p:nvSpPr>
        <p:spPr/>
        <p:txBody>
          <a:bodyPr/>
          <a:lstStyle/>
          <a:p>
            <a:pPr algn="ctr"/>
            <a:r>
              <a:rPr lang="pt-BR" dirty="0"/>
              <a:t>OFERTA PÚBLICA INICIAL ou</a:t>
            </a:r>
            <a:br>
              <a:rPr lang="pt-BR" dirty="0"/>
            </a:br>
            <a:r>
              <a:rPr lang="pt-BR" dirty="0"/>
              <a:t> </a:t>
            </a:r>
            <a:r>
              <a:rPr lang="pt-BR" b="1" i="1" dirty="0" err="1">
                <a:solidFill>
                  <a:srgbClr val="FF0000"/>
                </a:solidFill>
              </a:rPr>
              <a:t>I</a:t>
            </a:r>
            <a:r>
              <a:rPr lang="pt-BR" b="1" i="1" dirty="0" err="1"/>
              <a:t>nitial</a:t>
            </a:r>
            <a:r>
              <a:rPr lang="pt-BR" b="1" i="1" dirty="0"/>
              <a:t> </a:t>
            </a:r>
            <a:r>
              <a:rPr lang="pt-BR" b="1" i="1" dirty="0" err="1">
                <a:solidFill>
                  <a:srgbClr val="FF0000"/>
                </a:solidFill>
              </a:rPr>
              <a:t>P</a:t>
            </a:r>
            <a:r>
              <a:rPr lang="pt-BR" b="1" i="1" dirty="0" err="1"/>
              <a:t>ublic</a:t>
            </a:r>
            <a:r>
              <a:rPr lang="pt-BR" b="1" i="1" dirty="0"/>
              <a:t> </a:t>
            </a:r>
            <a:r>
              <a:rPr lang="pt-BR" b="1" i="1" dirty="0" err="1">
                <a:solidFill>
                  <a:srgbClr val="FF0000"/>
                </a:solidFill>
              </a:rPr>
              <a:t>O</a:t>
            </a:r>
            <a:r>
              <a:rPr lang="pt-BR" b="1" i="1" dirty="0" err="1"/>
              <a:t>ffering</a:t>
            </a:r>
            <a:endParaRPr lang="pt-BR" dirty="0"/>
          </a:p>
        </p:txBody>
      </p:sp>
      <p:sp>
        <p:nvSpPr>
          <p:cNvPr id="3" name="Espaço Reservado para Conteúdo 2">
            <a:extLst>
              <a:ext uri="{FF2B5EF4-FFF2-40B4-BE49-F238E27FC236}">
                <a16:creationId xmlns:a16="http://schemas.microsoft.com/office/drawing/2014/main" id="{19990512-ADCC-484A-886A-B8E55A6EE432}"/>
              </a:ext>
            </a:extLst>
          </p:cNvPr>
          <p:cNvSpPr>
            <a:spLocks noGrp="1"/>
          </p:cNvSpPr>
          <p:nvPr>
            <p:ph idx="1"/>
          </p:nvPr>
        </p:nvSpPr>
        <p:spPr>
          <a:xfrm>
            <a:off x="538960" y="2065467"/>
            <a:ext cx="4914189" cy="4351338"/>
          </a:xfrm>
        </p:spPr>
        <p:txBody>
          <a:bodyPr>
            <a:normAutofit fontScale="92500" lnSpcReduction="10000"/>
          </a:bodyPr>
          <a:lstStyle/>
          <a:p>
            <a:r>
              <a:rPr lang="pt-BR" u="sng" dirty="0"/>
              <a:t>E depois</a:t>
            </a:r>
            <a:r>
              <a:rPr lang="pt-BR" dirty="0"/>
              <a:t>?</a:t>
            </a:r>
          </a:p>
          <a:p>
            <a:r>
              <a:rPr lang="pt-BR" dirty="0"/>
              <a:t>Com a autorização em mãos, os donos da companhia elaboram um documento chamado </a:t>
            </a:r>
            <a:r>
              <a:rPr lang="pt-BR" dirty="0">
                <a:solidFill>
                  <a:schemeClr val="accent1"/>
                </a:solidFill>
              </a:rPr>
              <a:t>prospecto da oferta</a:t>
            </a:r>
            <a:r>
              <a:rPr lang="pt-BR" dirty="0"/>
              <a:t>, voltado para o público investidor. Nele, são detalhadas informações importantes sobre a própria operação e sobre o futuro do negócio.</a:t>
            </a:r>
          </a:p>
          <a:p>
            <a:r>
              <a:rPr lang="pt-BR" dirty="0"/>
              <a:t>Assim, quem estiver disposto a ter uma parte daquela empresa, saberá de antemão quais são os planos dos administradores, assim como a situação do mercado no qual a companhia está inserida e os riscos da companhia.</a:t>
            </a:r>
          </a:p>
          <a:p>
            <a:endParaRPr lang="pt-BR" dirty="0"/>
          </a:p>
        </p:txBody>
      </p:sp>
      <p:pic>
        <p:nvPicPr>
          <p:cNvPr id="5" name="Espaço Reservado para Imagem 4" descr="ipo2.jpg"/>
          <p:cNvPicPr>
            <a:picLocks noGrp="1" noChangeAspect="1"/>
          </p:cNvPicPr>
          <p:nvPr>
            <p:ph type="pic" sz="quarter" idx="13"/>
          </p:nvPr>
        </p:nvPicPr>
        <p:blipFill>
          <a:blip r:embed="rId3"/>
          <a:srcRect l="21017" r="21017"/>
          <a:stretch>
            <a:fillRect/>
          </a:stretch>
        </p:blipFill>
        <p:spPr>
          <a:xfrm>
            <a:off x="5455211" y="988536"/>
            <a:ext cx="5022913" cy="4884848"/>
          </a:xfrm>
        </p:spPr>
      </p:pic>
      <p:sp>
        <p:nvSpPr>
          <p:cNvPr id="6" name="Oval 14">
            <a:extLst>
              <a:ext uri="{FF2B5EF4-FFF2-40B4-BE49-F238E27FC236}">
                <a16:creationId xmlns:a16="http://schemas.microsoft.com/office/drawing/2014/main" id="{EF515B4A-CB20-4847-8E00-0DD66F1FEBB4}"/>
              </a:ext>
            </a:extLst>
          </p:cNvPr>
          <p:cNvSpPr/>
          <p:nvPr/>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7"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33</a:t>
            </a:fld>
            <a:endParaRPr lang="pt-BR" noProof="0" dirty="0"/>
          </a:p>
        </p:txBody>
      </p:sp>
    </p:spTree>
    <p:extLst>
      <p:ext uri="{BB962C8B-B14F-4D97-AF65-F5344CB8AC3E}">
        <p14:creationId xmlns:p14="http://schemas.microsoft.com/office/powerpoint/2010/main" val="1763266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9990512-ADCC-484A-886A-B8E55A6EE432}"/>
              </a:ext>
            </a:extLst>
          </p:cNvPr>
          <p:cNvSpPr>
            <a:spLocks noGrp="1"/>
          </p:cNvSpPr>
          <p:nvPr>
            <p:ph idx="1"/>
          </p:nvPr>
        </p:nvSpPr>
        <p:spPr>
          <a:xfrm>
            <a:off x="538960" y="2035487"/>
            <a:ext cx="4914189" cy="4351338"/>
          </a:xfrm>
        </p:spPr>
        <p:txBody>
          <a:bodyPr>
            <a:normAutofit fontScale="92500" lnSpcReduction="20000"/>
          </a:bodyPr>
          <a:lstStyle/>
          <a:p>
            <a:r>
              <a:rPr lang="pt-BR" u="sng" dirty="0"/>
              <a:t>Como ocorre a venda</a:t>
            </a:r>
            <a:r>
              <a:rPr lang="pt-BR" dirty="0"/>
              <a:t>?</a:t>
            </a:r>
          </a:p>
          <a:p>
            <a:r>
              <a:rPr lang="pt-BR" dirty="0"/>
              <a:t>A venda ou distribuição das ações pode ser </a:t>
            </a:r>
            <a:r>
              <a:rPr lang="pt-BR" dirty="0">
                <a:solidFill>
                  <a:schemeClr val="accent1"/>
                </a:solidFill>
              </a:rPr>
              <a:t>primária</a:t>
            </a:r>
            <a:r>
              <a:rPr lang="pt-BR" dirty="0"/>
              <a:t> ou </a:t>
            </a:r>
            <a:r>
              <a:rPr lang="pt-BR" dirty="0">
                <a:solidFill>
                  <a:schemeClr val="accent1"/>
                </a:solidFill>
              </a:rPr>
              <a:t>secundária</a:t>
            </a:r>
            <a:r>
              <a:rPr lang="pt-BR" dirty="0"/>
              <a:t>. </a:t>
            </a:r>
            <a:r>
              <a:rPr lang="pt-BR" dirty="0">
                <a:hlinkClick r:id="rId3"/>
              </a:rPr>
              <a:t>Uma oferta primária ocorre</a:t>
            </a:r>
            <a:r>
              <a:rPr lang="pt-BR" dirty="0"/>
              <a:t> quando a companhia emite novas ações para vendê-las ao público, aumentando sua base acionária. No final da transação, o dinheiro vai para a própria empresa.</a:t>
            </a:r>
          </a:p>
          <a:p>
            <a:r>
              <a:rPr lang="pt-BR" u="sng" dirty="0">
                <a:solidFill>
                  <a:schemeClr val="accent1"/>
                </a:solidFill>
              </a:rPr>
              <a:t>Uma oferta secundária ocorre</a:t>
            </a:r>
            <a:r>
              <a:rPr lang="pt-BR" dirty="0"/>
              <a:t> quando a companhia coloca à venda ações existentes — em geral, papéis de sócios que decidiram reduzir sua participação no negócio ou de fundos investidores que já investem na empresa. Nesse caso, os recursos obtidos vão para o bolso dos acionistas e fundos que venderam os papéis e não para o caixa da empresa.</a:t>
            </a:r>
          </a:p>
          <a:p>
            <a:endParaRPr lang="pt-BR" dirty="0"/>
          </a:p>
        </p:txBody>
      </p:sp>
      <p:pic>
        <p:nvPicPr>
          <p:cNvPr id="5" name="Espaço Reservado para Imagem 4" descr="bolsa2.jpg"/>
          <p:cNvPicPr>
            <a:picLocks noGrp="1" noChangeAspect="1"/>
          </p:cNvPicPr>
          <p:nvPr>
            <p:ph type="pic" sz="quarter" idx="13"/>
          </p:nvPr>
        </p:nvPicPr>
        <p:blipFill>
          <a:blip r:embed="rId4"/>
          <a:srcRect t="4201" b="4201"/>
          <a:stretch>
            <a:fillRect/>
          </a:stretch>
        </p:blipFill>
        <p:spPr/>
      </p:pic>
      <p:sp>
        <p:nvSpPr>
          <p:cNvPr id="2" name="Título 1">
            <a:extLst>
              <a:ext uri="{FF2B5EF4-FFF2-40B4-BE49-F238E27FC236}">
                <a16:creationId xmlns:a16="http://schemas.microsoft.com/office/drawing/2014/main" id="{8E755F83-9297-4D95-89B2-A2667C8D19DE}"/>
              </a:ext>
            </a:extLst>
          </p:cNvPr>
          <p:cNvSpPr>
            <a:spLocks noGrp="1"/>
          </p:cNvSpPr>
          <p:nvPr>
            <p:ph type="title"/>
          </p:nvPr>
        </p:nvSpPr>
        <p:spPr/>
        <p:txBody>
          <a:bodyPr/>
          <a:lstStyle/>
          <a:p>
            <a:pPr algn="ctr"/>
            <a:r>
              <a:rPr lang="pt-BR" dirty="0"/>
              <a:t>OFERTA PÚBLICA INICIAL ou</a:t>
            </a:r>
            <a:br>
              <a:rPr lang="pt-BR" dirty="0"/>
            </a:br>
            <a:r>
              <a:rPr lang="pt-BR" dirty="0"/>
              <a:t> </a:t>
            </a:r>
            <a:r>
              <a:rPr lang="pt-BR" b="1" i="1" dirty="0" err="1">
                <a:solidFill>
                  <a:srgbClr val="FF0000"/>
                </a:solidFill>
              </a:rPr>
              <a:t>I</a:t>
            </a:r>
            <a:r>
              <a:rPr lang="pt-BR" b="1" i="1" dirty="0" err="1"/>
              <a:t>nitial</a:t>
            </a:r>
            <a:r>
              <a:rPr lang="pt-BR" b="1" i="1" dirty="0"/>
              <a:t> </a:t>
            </a:r>
            <a:r>
              <a:rPr lang="pt-BR" b="1" i="1" dirty="0" err="1">
                <a:solidFill>
                  <a:srgbClr val="FF0000"/>
                </a:solidFill>
              </a:rPr>
              <a:t>P</a:t>
            </a:r>
            <a:r>
              <a:rPr lang="pt-BR" b="1" i="1" dirty="0" err="1"/>
              <a:t>ublic</a:t>
            </a:r>
            <a:r>
              <a:rPr lang="pt-BR" b="1" i="1" dirty="0"/>
              <a:t> </a:t>
            </a:r>
            <a:r>
              <a:rPr lang="pt-BR" b="1" i="1" dirty="0" err="1">
                <a:solidFill>
                  <a:srgbClr val="FF0000"/>
                </a:solidFill>
              </a:rPr>
              <a:t>O</a:t>
            </a:r>
            <a:r>
              <a:rPr lang="pt-BR" b="1" i="1" dirty="0" err="1"/>
              <a:t>ffering</a:t>
            </a:r>
            <a:endParaRPr lang="pt-BR" dirty="0"/>
          </a:p>
        </p:txBody>
      </p:sp>
      <p:sp>
        <p:nvSpPr>
          <p:cNvPr id="6"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a:xfrm>
            <a:off x="11363696" y="6455739"/>
            <a:ext cx="294460" cy="187367"/>
          </a:xfrm>
        </p:spPr>
        <p:txBody>
          <a:bodyPr rtlCol="0"/>
          <a:lstStyle/>
          <a:p>
            <a:pPr rtl="0"/>
            <a:r>
              <a:rPr lang="pt-BR" dirty="0"/>
              <a:t>72</a:t>
            </a:r>
          </a:p>
        </p:txBody>
      </p:sp>
    </p:spTree>
    <p:extLst>
      <p:ext uri="{BB962C8B-B14F-4D97-AF65-F5344CB8AC3E}">
        <p14:creationId xmlns:p14="http://schemas.microsoft.com/office/powerpoint/2010/main" val="108776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HORA DO “QUEM SABE, FAZ AO VIVO!”</a:t>
            </a:r>
          </a:p>
        </p:txBody>
      </p:sp>
      <p:sp>
        <p:nvSpPr>
          <p:cNvPr id="7" name="Espaço Reservado para Conteúdo 6">
            <a:extLst>
              <a:ext uri="{FF2B5EF4-FFF2-40B4-BE49-F238E27FC236}">
                <a16:creationId xmlns:a16="http://schemas.microsoft.com/office/drawing/2014/main" id="{4AC1495B-2721-4300-A350-0FF792331AA8}"/>
              </a:ext>
            </a:extLst>
          </p:cNvPr>
          <p:cNvSpPr>
            <a:spLocks noGrp="1"/>
          </p:cNvSpPr>
          <p:nvPr>
            <p:ph type="body" idx="1"/>
          </p:nvPr>
        </p:nvSpPr>
        <p:spPr>
          <a:xfrm>
            <a:off x="548640" y="1154832"/>
            <a:ext cx="10798810" cy="764460"/>
          </a:xfrm>
        </p:spPr>
        <p:txBody>
          <a:bodyPr/>
          <a:lstStyle/>
          <a:p>
            <a:r>
              <a:rPr lang="pt-BR" sz="2800" dirty="0"/>
              <a:t>Conhecendo o Prospecto Preliminar da </a:t>
            </a:r>
            <a:r>
              <a:rPr lang="pt-BR" sz="2800" dirty="0" err="1"/>
              <a:t>Intelbras</a:t>
            </a:r>
            <a:r>
              <a:rPr lang="pt-BR" sz="2800" dirty="0"/>
              <a:t> (INTB3)</a:t>
            </a:r>
          </a:p>
          <a:p>
            <a:endParaRPr lang="pt-BR" sz="2800" dirty="0"/>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35</a:t>
            </a:fld>
            <a:endParaRPr lang="pt-BR" noProof="0" dirty="0"/>
          </a:p>
        </p:txBody>
      </p:sp>
      <p:pic>
        <p:nvPicPr>
          <p:cNvPr id="8" name="Espaço Reservado para Imagem 7" descr="Desenho de uma pessoa&#10;&#10;Descrição gerada automaticamente com confiança média">
            <a:extLst>
              <a:ext uri="{FF2B5EF4-FFF2-40B4-BE49-F238E27FC236}">
                <a16:creationId xmlns:a16="http://schemas.microsoft.com/office/drawing/2014/main" id="{A5560DD4-C056-45C0-A4D5-B17DE9CD8E75}"/>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1949" r="11949"/>
          <a:stretch>
            <a:fillRect/>
          </a:stretch>
        </p:blipFill>
        <p:spPr/>
      </p:pic>
      <p:sp>
        <p:nvSpPr>
          <p:cNvPr id="9" name="CaixaDeTexto 8">
            <a:extLst>
              <a:ext uri="{FF2B5EF4-FFF2-40B4-BE49-F238E27FC236}">
                <a16:creationId xmlns:a16="http://schemas.microsoft.com/office/drawing/2014/main" id="{A12C8CA0-FB69-4EC4-90FE-096CE22DB3CB}"/>
              </a:ext>
            </a:extLst>
          </p:cNvPr>
          <p:cNvSpPr txBox="1"/>
          <p:nvPr/>
        </p:nvSpPr>
        <p:spPr>
          <a:xfrm>
            <a:off x="2993041" y="6858001"/>
            <a:ext cx="6206400" cy="230832"/>
          </a:xfrm>
          <a:prstGeom prst="rect">
            <a:avLst/>
          </a:prstGeom>
          <a:noFill/>
        </p:spPr>
        <p:txBody>
          <a:bodyPr wrap="square" rtlCol="0">
            <a:spAutoFit/>
          </a:bodyPr>
          <a:lstStyle/>
          <a:p>
            <a:r>
              <a:rPr lang="pt-BR" sz="900">
                <a:hlinkClick r:id="rId3" tooltip="http://cuadernodesuesos.blogspot.com/2017/03/malabarista-de-poemas.html"/>
              </a:rPr>
              <a:t>Esta Foto</a:t>
            </a:r>
            <a:r>
              <a:rPr lang="pt-BR" sz="900"/>
              <a:t> de Autor Desconhecido está licenciado em </a:t>
            </a:r>
            <a:r>
              <a:rPr lang="pt-BR" sz="900">
                <a:hlinkClick r:id="rId4" tooltip="https://creativecommons.org/licenses/by-nc-nd/3.0/"/>
              </a:rPr>
              <a:t>CC BY-NC-ND</a:t>
            </a:r>
            <a:endParaRPr lang="pt-BR" sz="900"/>
          </a:p>
        </p:txBody>
      </p:sp>
    </p:spTree>
    <p:extLst>
      <p:ext uri="{BB962C8B-B14F-4D97-AF65-F5344CB8AC3E}">
        <p14:creationId xmlns:p14="http://schemas.microsoft.com/office/powerpoint/2010/main" val="3206106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11116429" cy="1325563"/>
          </a:xfrm>
        </p:spPr>
        <p:txBody>
          <a:bodyPr rtlCol="0"/>
          <a:lstStyle/>
          <a:p>
            <a:pPr rtl="0"/>
            <a:r>
              <a:rPr lang="pt-BR" dirty="0"/>
              <a:t>Ações – Códigos utilizados</a:t>
            </a:r>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479000" y="1660734"/>
            <a:ext cx="11309603" cy="4351338"/>
          </a:xfrm>
        </p:spPr>
        <p:txBody>
          <a:bodyPr rtlCol="0"/>
          <a:lstStyle/>
          <a:p>
            <a:pPr marL="0" indent="0">
              <a:buNone/>
            </a:pPr>
            <a:r>
              <a:rPr lang="pt-BR" sz="2000" dirty="0"/>
              <a:t>AS AÇÕES SÃO CODIFICADAS EM LETRAS E NÚMEROS. ESTE RECURSO É NECESSÁRIO PARA QUE OCORRA UMA PADRONIZAÇÃO NOS PROCEDIMENTOS DOS SISTEMAS DA BOLSA DE VALORES. CASO CONTRÁRIO, OS MESMOS FICARIAM UMA VERDADEIRA TORRE DE BABEL ONDE SERIA IMPOSSÍVEL A SUA COMPREENSÃO.</a:t>
            </a:r>
          </a:p>
          <a:p>
            <a:pPr marL="0" indent="0">
              <a:buNone/>
            </a:pPr>
            <a:r>
              <a:rPr lang="pt-BR" sz="2000" dirty="0"/>
              <a:t>OS CÓDIGOS SÃO COMPOSTOS DE 4 LETRAS E 1 NÚMERO.</a:t>
            </a:r>
          </a:p>
          <a:p>
            <a:pPr marL="0" indent="0">
              <a:buNone/>
            </a:pPr>
            <a:r>
              <a:rPr lang="pt-BR" sz="2000" dirty="0"/>
              <a:t>OS NÚMEROS MAIS COMUNS UTILIZADOS SÃO O 3 E 4 QUE DIFERENCIAM AS AÇÕES ENTRE ORDINÁRIAS (3) E PREFERENCIAIS (4). </a:t>
            </a:r>
          </a:p>
          <a:p>
            <a:pPr marL="0" indent="0">
              <a:buNone/>
            </a:pPr>
            <a:r>
              <a:rPr lang="pt-BR" sz="2000" dirty="0"/>
              <a:t>EXEMPLO: CASO VOCÊ TENHA INTERESSE EM ADQUIRIR UMA AÇÃO ORDINÁRIA DA PETROBRÁS, VOCÊ DEVE PROCURAR PELO CÓDIGO </a:t>
            </a:r>
            <a:r>
              <a:rPr lang="pt-BR" sz="2000" b="1" dirty="0"/>
              <a:t>PETR3</a:t>
            </a:r>
            <a:r>
              <a:rPr lang="pt-BR" sz="2000" dirty="0"/>
              <a:t>. SE SEU INTERESSE FOR UMA AÇÃO PREFERENCIAL, SUA BUSCA DEVERÁ SER PELO CÓDIGO </a:t>
            </a:r>
            <a:r>
              <a:rPr lang="pt-BR" sz="2000" b="1" dirty="0"/>
              <a:t>PETR4</a:t>
            </a:r>
            <a:r>
              <a:rPr lang="pt-BR" sz="2000" dirty="0"/>
              <a:t>.</a:t>
            </a:r>
          </a:p>
          <a:p>
            <a:pPr marL="0" indent="0">
              <a:buNone/>
            </a:pPr>
            <a:r>
              <a:rPr lang="pt-BR" sz="2000" dirty="0"/>
              <a:t>VEJAMOS A SEGUIR UM EXEMPLO ILUSTRADO COM COTAÇÕES DE AÇÕES, ONDE SERÁ POSSÍVEL FIXAR O CONCEITO:</a:t>
            </a:r>
          </a:p>
          <a:p>
            <a:pPr marL="0" indent="0" rtl="0">
              <a:buNone/>
            </a:pPr>
            <a:endParaRPr lang="pt-BR" sz="20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36</a:t>
            </a:fld>
            <a:endParaRPr lang="pt-BR" dirty="0"/>
          </a:p>
        </p:txBody>
      </p:sp>
    </p:spTree>
    <p:extLst>
      <p:ext uri="{BB962C8B-B14F-4D97-AF65-F5344CB8AC3E}">
        <p14:creationId xmlns:p14="http://schemas.microsoft.com/office/powerpoint/2010/main" val="961730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DF9ED624-17EA-4D41-9461-8462B147B6D0}"/>
              </a:ext>
            </a:extLst>
          </p:cNvPr>
          <p:cNvPicPr>
            <a:picLocks noChangeAspect="1"/>
          </p:cNvPicPr>
          <p:nvPr/>
        </p:nvPicPr>
        <p:blipFill>
          <a:blip r:embed="rId3"/>
          <a:stretch>
            <a:fillRect/>
          </a:stretch>
        </p:blipFill>
        <p:spPr>
          <a:xfrm>
            <a:off x="290396" y="1175121"/>
            <a:ext cx="5200238" cy="5030807"/>
          </a:xfrm>
          <a:prstGeom prst="rect">
            <a:avLst/>
          </a:prstGeom>
        </p:spPr>
      </p:pic>
      <p:sp>
        <p:nvSpPr>
          <p:cNvPr id="2" name="Título 1">
            <a:extLst>
              <a:ext uri="{FF2B5EF4-FFF2-40B4-BE49-F238E27FC236}">
                <a16:creationId xmlns:a16="http://schemas.microsoft.com/office/drawing/2014/main" id="{4332B532-EB3E-428B-9224-EFA237D16A73}"/>
              </a:ext>
            </a:extLst>
          </p:cNvPr>
          <p:cNvSpPr>
            <a:spLocks noGrp="1"/>
          </p:cNvSpPr>
          <p:nvPr>
            <p:ph type="title"/>
          </p:nvPr>
        </p:nvSpPr>
        <p:spPr/>
        <p:txBody>
          <a:bodyPr rtlCol="0"/>
          <a:lstStyle/>
          <a:p>
            <a:pPr rtl="0"/>
            <a:r>
              <a:rPr lang="pt-BR" dirty="0"/>
              <a:t>Códigos utilizados</a:t>
            </a:r>
          </a:p>
        </p:txBody>
      </p:sp>
      <p:sp>
        <p:nvSpPr>
          <p:cNvPr id="3" name="Espaço Reservado para o Número do Slide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rtlCol="0"/>
          <a:lstStyle/>
          <a:p>
            <a:pPr rtl="0"/>
            <a:fld id="{9EC71654-96A5-4280-94F3-931C61A9F92C}" type="slidenum">
              <a:rPr lang="pt-BR" smtClean="0"/>
              <a:pPr rtl="0"/>
              <a:t>37</a:t>
            </a:fld>
            <a:endParaRPr lang="pt-BR" dirty="0"/>
          </a:p>
        </p:txBody>
      </p:sp>
    </p:spTree>
    <p:extLst>
      <p:ext uri="{BB962C8B-B14F-4D97-AF65-F5344CB8AC3E}">
        <p14:creationId xmlns:p14="http://schemas.microsoft.com/office/powerpoint/2010/main" val="1169930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11116429" cy="1325563"/>
          </a:xfrm>
        </p:spPr>
        <p:txBody>
          <a:bodyPr rtlCol="0"/>
          <a:lstStyle/>
          <a:p>
            <a:pPr rtl="0"/>
            <a:r>
              <a:rPr lang="pt-BR" dirty="0"/>
              <a:t>Ações – Códigos utilizados</a:t>
            </a:r>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479000" y="1660734"/>
            <a:ext cx="11309603" cy="4351338"/>
          </a:xfrm>
        </p:spPr>
        <p:txBody>
          <a:bodyPr rtlCol="0"/>
          <a:lstStyle/>
          <a:p>
            <a:pPr marL="0" indent="0">
              <a:buNone/>
            </a:pPr>
            <a:r>
              <a:rPr lang="pt-BR" sz="1600" dirty="0"/>
              <a:t>ALÉM DOS NÚMEROS 3 E 4, AS AÇÕES CONTAM COM OUTROS CÓDIGOS NUMERICOS EM SUA CLASSIFICAÇÃO. APESAR DE NÃO SEREM MUITO UTILIZADOS, É BOM SABER QUAIS SÃO. ASSIM TEMOS OS SEGUINTES CÓDIGOS:</a:t>
            </a:r>
          </a:p>
          <a:p>
            <a:pPr marL="0" indent="0">
              <a:buNone/>
            </a:pPr>
            <a:r>
              <a:rPr lang="pt-BR" sz="1600" b="1" dirty="0"/>
              <a:t>FINAL 1- </a:t>
            </a:r>
            <a:r>
              <a:rPr lang="pt-BR" sz="1600" dirty="0"/>
              <a:t>OFERECEM DIREITO DE COMPRA EM PRAZO PRÉ-DEFINIDO SEM INFLUÊNCIA DAS COTAÇÕES DO MOMENTO;</a:t>
            </a:r>
          </a:p>
          <a:p>
            <a:pPr marL="0" indent="0">
              <a:buNone/>
            </a:pPr>
            <a:r>
              <a:rPr lang="pt-BR" sz="1600" b="1" dirty="0"/>
              <a:t>FINAL 2 </a:t>
            </a:r>
            <a:r>
              <a:rPr lang="pt-BR" sz="1600" dirty="0"/>
              <a:t>– SEMELHANTE A AÇÃO COM FINAL 1, APLICA-SE APENAS A AÇÕES PREFERENCIAIS;</a:t>
            </a:r>
          </a:p>
          <a:p>
            <a:pPr marL="0" indent="0">
              <a:buNone/>
            </a:pPr>
            <a:r>
              <a:rPr lang="pt-BR" sz="1600" b="1" dirty="0"/>
              <a:t>FINAIS 3 E 4 </a:t>
            </a:r>
            <a:r>
              <a:rPr lang="pt-BR" sz="1600" dirty="0"/>
              <a:t>– JÁ VIMOS ANTERIORMENTE E SÃO AS MAIS COMUNS;</a:t>
            </a:r>
          </a:p>
          <a:p>
            <a:pPr marL="0" indent="0">
              <a:buNone/>
            </a:pPr>
            <a:r>
              <a:rPr lang="pt-BR" sz="1600" b="1" dirty="0"/>
              <a:t>FINAIS 5, 6, 7 E 8 </a:t>
            </a:r>
            <a:r>
              <a:rPr lang="pt-BR" sz="1600" dirty="0"/>
              <a:t>– SÃO AÇÕES PREFERENCIAS DE CLASSES DISTINTAS TIPO </a:t>
            </a:r>
            <a:r>
              <a:rPr lang="pt-BR" sz="1600" dirty="0" err="1"/>
              <a:t>pna</a:t>
            </a:r>
            <a:r>
              <a:rPr lang="pt-BR" sz="1600" dirty="0"/>
              <a:t>, </a:t>
            </a:r>
            <a:r>
              <a:rPr lang="pt-BR" sz="1600" dirty="0" err="1"/>
              <a:t>pnb</a:t>
            </a:r>
            <a:r>
              <a:rPr lang="pt-BR" sz="1600" dirty="0"/>
              <a:t>, </a:t>
            </a:r>
            <a:r>
              <a:rPr lang="pt-BR" sz="1600" dirty="0" err="1"/>
              <a:t>pnc</a:t>
            </a:r>
            <a:r>
              <a:rPr lang="pt-BR" sz="1600" dirty="0"/>
              <a:t> e </a:t>
            </a:r>
            <a:r>
              <a:rPr lang="pt-BR" sz="1600" dirty="0" err="1"/>
              <a:t>pnd</a:t>
            </a:r>
            <a:r>
              <a:rPr lang="pt-BR" sz="1600" dirty="0"/>
              <a:t>. ESSA DIFERENCIAÇÃO TEM HAVER COM A EMPRESA EMISSORA DA AÇÃO; (exemplo: Eletrobrás)</a:t>
            </a:r>
          </a:p>
          <a:p>
            <a:pPr marL="0" indent="0">
              <a:buNone/>
            </a:pPr>
            <a:r>
              <a:rPr lang="pt-BR" sz="1600" b="1" dirty="0"/>
              <a:t>FINAL 9 </a:t>
            </a:r>
            <a:r>
              <a:rPr lang="pt-BR" sz="1600" dirty="0"/>
              <a:t>– OCORRE QUANDO O INVESTIDOR TEM O DIREITO DE SUBSCREVER (COMPRAR) AÇÕES ORDINÁRIAS COM FINAL 1; ESSE CÓDIGO É APLICADO ANTES DE ENTRAR NA CARTEIRA DO MESMO. APÓS A COMPRA ELA PASSA A TER O FINAL 3;</a:t>
            </a:r>
          </a:p>
          <a:p>
            <a:pPr marL="0" indent="0">
              <a:buNone/>
            </a:pPr>
            <a:r>
              <a:rPr lang="pt-BR" sz="1600" b="1" dirty="0"/>
              <a:t>FINAL 10 </a:t>
            </a:r>
            <a:r>
              <a:rPr lang="pt-BR" sz="1600" dirty="0"/>
              <a:t>– ASSIM COMO NO FINAL 9, PORÉM REFEREM-SE A AÇÕES PREFERENCIAIS COM FINAL 1; E</a:t>
            </a:r>
          </a:p>
          <a:p>
            <a:pPr marL="0" indent="0">
              <a:buNone/>
            </a:pPr>
            <a:r>
              <a:rPr lang="pt-BR" sz="1600" b="1" dirty="0"/>
              <a:t>FINAL 11 </a:t>
            </a:r>
            <a:r>
              <a:rPr lang="pt-BR" sz="1600" dirty="0"/>
              <a:t>– SÃO AS EMBALAGENS OU COMBOS DE AÇÕES CONHECIDAS COMO </a:t>
            </a:r>
            <a:r>
              <a:rPr lang="pt-BR" sz="1600" dirty="0" err="1"/>
              <a:t>UNIT´s</a:t>
            </a:r>
            <a:r>
              <a:rPr lang="pt-BR" sz="1600" dirty="0"/>
              <a:t> OU ETF´S OU FUNDOS IMOBILIÁRIOS..</a:t>
            </a:r>
          </a:p>
          <a:p>
            <a:pPr marL="0" indent="0">
              <a:buNone/>
            </a:pPr>
            <a:endParaRPr lang="pt-BR" sz="500" dirty="0"/>
          </a:p>
          <a:p>
            <a:pPr marL="0" indent="0">
              <a:buNone/>
            </a:pPr>
            <a:endParaRPr lang="pt-BR" sz="1600" dirty="0"/>
          </a:p>
          <a:p>
            <a:pPr marL="0" indent="0">
              <a:buNone/>
            </a:pPr>
            <a:r>
              <a:rPr lang="pt-BR" sz="1600" dirty="0"/>
              <a:t> </a:t>
            </a:r>
          </a:p>
          <a:p>
            <a:pPr marL="0" indent="0">
              <a:buNone/>
            </a:pPr>
            <a:endParaRPr lang="pt-BR" sz="1600" dirty="0"/>
          </a:p>
          <a:p>
            <a:pPr marL="0" indent="0">
              <a:buNone/>
            </a:pPr>
            <a:endParaRPr lang="pt-BR" sz="1600" dirty="0"/>
          </a:p>
          <a:p>
            <a:pPr marL="0" indent="0">
              <a:buNone/>
            </a:pPr>
            <a:endParaRPr lang="pt-BR" sz="1600" dirty="0"/>
          </a:p>
          <a:p>
            <a:pPr marL="0" indent="0" rtl="0">
              <a:buNone/>
            </a:pPr>
            <a:endParaRPr lang="pt-BR" sz="16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38</a:t>
            </a:fld>
            <a:endParaRPr lang="pt-BR" dirty="0"/>
          </a:p>
        </p:txBody>
      </p:sp>
    </p:spTree>
    <p:extLst>
      <p:ext uri="{BB962C8B-B14F-4D97-AF65-F5344CB8AC3E}">
        <p14:creationId xmlns:p14="http://schemas.microsoft.com/office/powerpoint/2010/main" val="961730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DE47D81-8E48-4301-BCEE-38D63077EFB6}"/>
              </a:ext>
            </a:extLst>
          </p:cNvPr>
          <p:cNvSpPr>
            <a:spLocks noGrp="1"/>
          </p:cNvSpPr>
          <p:nvPr>
            <p:ph type="title"/>
          </p:nvPr>
        </p:nvSpPr>
        <p:spPr>
          <a:xfrm>
            <a:off x="302578" y="681504"/>
            <a:ext cx="4937211" cy="1325563"/>
          </a:xfrm>
        </p:spPr>
        <p:txBody>
          <a:bodyPr anchor="ctr">
            <a:normAutofit/>
          </a:bodyPr>
          <a:lstStyle/>
          <a:p>
            <a:r>
              <a:rPr lang="pt-BR" dirty="0"/>
              <a:t>Negociação</a:t>
            </a:r>
          </a:p>
        </p:txBody>
      </p:sp>
      <p:sp>
        <p:nvSpPr>
          <p:cNvPr id="7" name="Espaço Reservado para Texto 6">
            <a:extLst>
              <a:ext uri="{FF2B5EF4-FFF2-40B4-BE49-F238E27FC236}">
                <a16:creationId xmlns:a16="http://schemas.microsoft.com/office/drawing/2014/main" id="{E4F14BDE-ED22-435A-8356-CEA7F3FABDEB}"/>
              </a:ext>
            </a:extLst>
          </p:cNvPr>
          <p:cNvSpPr>
            <a:spLocks noGrp="1"/>
          </p:cNvSpPr>
          <p:nvPr>
            <p:ph idx="1"/>
          </p:nvPr>
        </p:nvSpPr>
        <p:spPr>
          <a:xfrm>
            <a:off x="325600" y="1825158"/>
            <a:ext cx="4914189" cy="4351338"/>
          </a:xfrm>
        </p:spPr>
        <p:txBody>
          <a:bodyPr>
            <a:normAutofit/>
          </a:bodyPr>
          <a:lstStyle/>
          <a:p>
            <a:r>
              <a:rPr lang="pt-BR" dirty="0"/>
              <a:t>Ações são pedaços de uma empresa.</a:t>
            </a:r>
          </a:p>
          <a:p>
            <a:r>
              <a:rPr lang="pt-BR" dirty="0"/>
              <a:t>O lote padrão para compra são 100 ações.</a:t>
            </a:r>
          </a:p>
          <a:p>
            <a:r>
              <a:rPr lang="pt-BR" dirty="0"/>
              <a:t>Porém, você pode comprar lotes menores. Nesse caso, coloque um F no código das ações que você segue no PIT de negociação.</a:t>
            </a:r>
          </a:p>
          <a:p>
            <a:pPr lvl="1"/>
            <a:r>
              <a:rPr lang="pt-BR" dirty="0"/>
              <a:t>Exemplo: MGLU3F</a:t>
            </a:r>
          </a:p>
          <a:p>
            <a:endParaRPr lang="pt-BR" dirty="0"/>
          </a:p>
        </p:txBody>
      </p:sp>
      <p:sp>
        <p:nvSpPr>
          <p:cNvPr id="2" name="Espaço Reservado para Número de Slide 1">
            <a:extLst>
              <a:ext uri="{FF2B5EF4-FFF2-40B4-BE49-F238E27FC236}">
                <a16:creationId xmlns:a16="http://schemas.microsoft.com/office/drawing/2014/main" id="{CF2A9967-AF07-46E2-AE85-D8CB4BE808EB}"/>
              </a:ext>
            </a:extLst>
          </p:cNvPr>
          <p:cNvSpPr>
            <a:spLocks noGrp="1"/>
          </p:cNvSpPr>
          <p:nvPr>
            <p:ph type="sldNum" sz="quarter" idx="12"/>
          </p:nvPr>
        </p:nvSpPr>
        <p:spPr>
          <a:xfrm>
            <a:off x="11363696" y="6455739"/>
            <a:ext cx="294460" cy="187367"/>
          </a:xfrm>
        </p:spPr>
        <p:txBody>
          <a:bodyPr anchor="ctr">
            <a:normAutofit/>
          </a:bodyPr>
          <a:lstStyle/>
          <a:p>
            <a:pPr rtl="0">
              <a:spcAft>
                <a:spcPts val="600"/>
              </a:spcAft>
            </a:pPr>
            <a:fld id="{9EC71654-96A5-4280-94F3-931C61A9F92C}" type="slidenum">
              <a:rPr lang="pt-BR" noProof="0" smtClean="0"/>
              <a:pPr rtl="0">
                <a:spcAft>
                  <a:spcPts val="600"/>
                </a:spcAft>
              </a:pPr>
              <a:t>39</a:t>
            </a:fld>
            <a:endParaRPr lang="pt-BR" noProof="0"/>
          </a:p>
        </p:txBody>
      </p:sp>
      <p:pic>
        <p:nvPicPr>
          <p:cNvPr id="8" name="Espaço Reservado para Conteúdo 10">
            <a:extLst>
              <a:ext uri="{FF2B5EF4-FFF2-40B4-BE49-F238E27FC236}">
                <a16:creationId xmlns:a16="http://schemas.microsoft.com/office/drawing/2014/main" id="{3F17C4D8-BD9C-4ACE-8412-0C7E883354F2}"/>
              </a:ext>
            </a:extLst>
          </p:cNvPr>
          <p:cNvPicPr>
            <a:picLocks noChangeAspect="1"/>
          </p:cNvPicPr>
          <p:nvPr/>
        </p:nvPicPr>
        <p:blipFill rotWithShape="1">
          <a:blip r:embed="rId2"/>
          <a:srcRect l="21539" r="24960" b="-2"/>
          <a:stretch/>
        </p:blipFill>
        <p:spPr>
          <a:xfrm>
            <a:off x="5455212" y="988536"/>
            <a:ext cx="4884848" cy="4884848"/>
          </a:xfrm>
          <a:prstGeom prst="ellipse">
            <a:avLst/>
          </a:prstGeom>
          <a:noFill/>
        </p:spPr>
      </p:pic>
    </p:spTree>
    <p:extLst>
      <p:ext uri="{BB962C8B-B14F-4D97-AF65-F5344CB8AC3E}">
        <p14:creationId xmlns:p14="http://schemas.microsoft.com/office/powerpoint/2010/main" val="625785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50832-0B36-43C5-98EC-4CD165D78718}"/>
              </a:ext>
            </a:extLst>
          </p:cNvPr>
          <p:cNvSpPr>
            <a:spLocks noGrp="1"/>
          </p:cNvSpPr>
          <p:nvPr>
            <p:ph type="title"/>
          </p:nvPr>
        </p:nvSpPr>
        <p:spPr>
          <a:xfrm>
            <a:off x="515938" y="205622"/>
            <a:ext cx="4937211" cy="1325563"/>
          </a:xfrm>
        </p:spPr>
        <p:txBody>
          <a:bodyPr rtlCol="0"/>
          <a:lstStyle/>
          <a:p>
            <a:pPr rtl="0"/>
            <a:r>
              <a:rPr lang="pt-BR" dirty="0"/>
              <a:t>Metodologia do Curso</a:t>
            </a:r>
            <a:br>
              <a:rPr lang="pt-BR" dirty="0"/>
            </a:br>
            <a:endParaRPr lang="pt-BR" dirty="0"/>
          </a:p>
        </p:txBody>
      </p:sp>
      <p:sp>
        <p:nvSpPr>
          <p:cNvPr id="3" name="Espaço Reservado para Conteúdo 2">
            <a:extLst>
              <a:ext uri="{FF2B5EF4-FFF2-40B4-BE49-F238E27FC236}">
                <a16:creationId xmlns:a16="http://schemas.microsoft.com/office/drawing/2014/main" id="{552A9C73-06ED-419B-81B5-491CBFC22330}"/>
              </a:ext>
            </a:extLst>
          </p:cNvPr>
          <p:cNvSpPr>
            <a:spLocks noGrp="1"/>
          </p:cNvSpPr>
          <p:nvPr>
            <p:ph idx="1"/>
          </p:nvPr>
        </p:nvSpPr>
        <p:spPr>
          <a:xfrm>
            <a:off x="515938" y="1036182"/>
            <a:ext cx="11477942" cy="4785636"/>
          </a:xfrm>
        </p:spPr>
        <p:txBody>
          <a:bodyPr rtlCol="0"/>
          <a:lstStyle/>
          <a:p>
            <a:pPr algn="l"/>
            <a:r>
              <a:rPr lang="pt-BR" sz="2800" b="0" i="0" dirty="0">
                <a:solidFill>
                  <a:srgbClr val="212529"/>
                </a:solidFill>
                <a:effectLst/>
                <a:latin typeface="-apple-system"/>
              </a:rPr>
              <a:t>O curso livre será ministrado em modalidade à distância com a seguinte sequência programática:</a:t>
            </a:r>
          </a:p>
          <a:p>
            <a:pPr marL="0" indent="0" algn="l">
              <a:buNone/>
            </a:pPr>
            <a:endParaRPr lang="pt-BR" sz="2800" b="0" i="0" dirty="0">
              <a:solidFill>
                <a:srgbClr val="212529"/>
              </a:solidFill>
              <a:effectLst/>
              <a:latin typeface="-apple-system"/>
            </a:endParaRPr>
          </a:p>
          <a:p>
            <a:pPr lvl="1"/>
            <a:r>
              <a:rPr lang="pt-BR" sz="2400" b="0" i="0" dirty="0">
                <a:solidFill>
                  <a:srgbClr val="212529"/>
                </a:solidFill>
                <a:effectLst/>
                <a:latin typeface="-apple-system"/>
              </a:rPr>
              <a:t>Sábado 1 (22/05/2021) – Conceitos de Planejamento Financeiro, Sistema Financeiro Nacional, Renda Fixa e Renda Variável e História do Mercado de Ações.</a:t>
            </a:r>
          </a:p>
          <a:p>
            <a:pPr lvl="1"/>
            <a:r>
              <a:rPr lang="pt-BR" sz="2400" b="0" i="0" dirty="0">
                <a:solidFill>
                  <a:srgbClr val="212529"/>
                </a:solidFill>
                <a:effectLst/>
                <a:latin typeface="-apple-system"/>
              </a:rPr>
              <a:t>Sábado 2 (29/05/2021) – Conceitos de Ações, Perfil de Investidor e Acesso ao Mercado de Ações, incluindo uso de ferramentas de home-broker.</a:t>
            </a:r>
          </a:p>
          <a:p>
            <a:pPr lvl="1"/>
            <a:r>
              <a:rPr lang="pt-BR" sz="2400" b="0" i="0" dirty="0">
                <a:solidFill>
                  <a:srgbClr val="212529"/>
                </a:solidFill>
                <a:effectLst/>
                <a:latin typeface="-apple-system"/>
              </a:rPr>
              <a:t>Sábado 3 (05/06/2021)  – Conceitos de Análise Fundamentalista e Análise Técnica e oportunidades de uso de algoritmos para escolha de ações.</a:t>
            </a:r>
          </a:p>
          <a:p>
            <a:pPr lvl="1"/>
            <a:r>
              <a:rPr lang="pt-BR" sz="2400" b="0" i="0" dirty="0">
                <a:solidFill>
                  <a:srgbClr val="212529"/>
                </a:solidFill>
                <a:effectLst/>
                <a:latin typeface="-apple-system"/>
              </a:rPr>
              <a:t>Sábado 4 (12/06/2021)  – Conceitos para Montagem de Carteira de Ações, Análise de Mercado, Imposto de Renda e Dicas de Sites, Livros e Filmes interessantes.</a:t>
            </a:r>
          </a:p>
          <a:p>
            <a:pPr marL="457200" lvl="1" indent="0">
              <a:buNone/>
            </a:pPr>
            <a:endParaRPr lang="pt-BR" sz="2400" b="0" i="0" dirty="0">
              <a:solidFill>
                <a:srgbClr val="212529"/>
              </a:solidFill>
              <a:effectLst/>
              <a:latin typeface="-apple-system"/>
            </a:endParaRPr>
          </a:p>
          <a:p>
            <a:pPr marL="0" indent="0" algn="ctr">
              <a:buNone/>
            </a:pPr>
            <a:r>
              <a:rPr lang="pt-BR" b="0" i="0" dirty="0">
                <a:solidFill>
                  <a:srgbClr val="212529"/>
                </a:solidFill>
                <a:effectLst/>
                <a:latin typeface="-apple-system"/>
              </a:rPr>
              <a:t>Serão realizadas a explanação de conceitos através do uso de slides, dicas de sites, livros e demonstrações de ferramentas (Excel, home-broker com ambiente de programação de computadores) </a:t>
            </a:r>
            <a:r>
              <a:rPr lang="pt-BR" b="1" i="0" dirty="0">
                <a:solidFill>
                  <a:srgbClr val="212529"/>
                </a:solidFill>
                <a:effectLst/>
                <a:latin typeface="-apple-system"/>
              </a:rPr>
              <a:t>com o intuito meramente pedagógico</a:t>
            </a:r>
            <a:r>
              <a:rPr lang="pt-BR" b="0" i="0" dirty="0">
                <a:solidFill>
                  <a:srgbClr val="212529"/>
                </a:solidFill>
                <a:effectLst/>
                <a:latin typeface="-apple-system"/>
              </a:rPr>
              <a:t>.</a:t>
            </a:r>
          </a:p>
          <a:p>
            <a:pPr marL="457200" lvl="1" indent="0"/>
            <a:endParaRPr lang="pt-BR" sz="3600" dirty="0"/>
          </a:p>
        </p:txBody>
      </p:sp>
      <p:sp>
        <p:nvSpPr>
          <p:cNvPr id="4" name="Espaço Reservado para o Número do Slide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rtlCol="0"/>
          <a:lstStyle/>
          <a:p>
            <a:pPr rtl="0"/>
            <a:fld id="{9EC71654-96A5-4280-94F3-931C61A9F92C}" type="slidenum">
              <a:rPr lang="pt-BR" smtClean="0"/>
              <a:pPr rtl="0"/>
              <a:t>4</a:t>
            </a:fld>
            <a:endParaRPr lang="pt-BR" dirty="0"/>
          </a:p>
        </p:txBody>
      </p:sp>
    </p:spTree>
    <p:extLst>
      <p:ext uri="{BB962C8B-B14F-4D97-AF65-F5344CB8AC3E}">
        <p14:creationId xmlns:p14="http://schemas.microsoft.com/office/powerpoint/2010/main" val="1407499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E7579-7A4D-4B9A-85E1-36469E73B920}"/>
              </a:ext>
            </a:extLst>
          </p:cNvPr>
          <p:cNvSpPr>
            <a:spLocks noGrp="1"/>
          </p:cNvSpPr>
          <p:nvPr>
            <p:ph type="title"/>
          </p:nvPr>
        </p:nvSpPr>
        <p:spPr>
          <a:xfrm>
            <a:off x="573302" y="188714"/>
            <a:ext cx="10109938" cy="897308"/>
          </a:xfrm>
        </p:spPr>
        <p:txBody>
          <a:bodyPr>
            <a:noAutofit/>
          </a:bodyPr>
          <a:lstStyle/>
          <a:p>
            <a:r>
              <a:rPr lang="pt-BR" sz="4000" dirty="0"/>
              <a:t>Outros conceitos</a:t>
            </a:r>
          </a:p>
        </p:txBody>
      </p:sp>
      <p:sp>
        <p:nvSpPr>
          <p:cNvPr id="8" name="Título 1">
            <a:extLst>
              <a:ext uri="{FF2B5EF4-FFF2-40B4-BE49-F238E27FC236}">
                <a16:creationId xmlns:a16="http://schemas.microsoft.com/office/drawing/2014/main" id="{58BD9FE3-AB2E-4F3E-9F72-B0CD4359265A}"/>
              </a:ext>
            </a:extLst>
          </p:cNvPr>
          <p:cNvSpPr txBox="1">
            <a:spLocks/>
          </p:cNvSpPr>
          <p:nvPr/>
        </p:nvSpPr>
        <p:spPr>
          <a:xfrm>
            <a:off x="573302" y="1293306"/>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2800" dirty="0">
                <a:solidFill>
                  <a:schemeClr val="tx1"/>
                </a:solidFill>
              </a:rPr>
              <a:t>A Bolsa de Valores brasileira (B3) conta com diferentes segmentos de ações, divididos por níveis de governança corporativa. Estes segmentos de listagem são classificados como: Novo Mercado, Nível 2, Nível 1, Bovespa Mais e o Tradicional.</a:t>
            </a:r>
          </a:p>
          <a:p>
            <a:pPr marL="342900" indent="-342900" algn="just">
              <a:buFont typeface="Arial" panose="020B0604020202020204" pitchFamily="34" charset="0"/>
              <a:buChar char="•"/>
            </a:pPr>
            <a:r>
              <a:rPr lang="pt-BR" sz="2800" dirty="0" err="1">
                <a:solidFill>
                  <a:schemeClr val="tx1"/>
                </a:solidFill>
              </a:rPr>
              <a:t>Tag</a:t>
            </a:r>
            <a:r>
              <a:rPr lang="pt-BR" sz="2800" dirty="0">
                <a:solidFill>
                  <a:schemeClr val="tx1"/>
                </a:solidFill>
              </a:rPr>
              <a:t> </a:t>
            </a:r>
            <a:r>
              <a:rPr lang="pt-BR" sz="2800" dirty="0" err="1">
                <a:solidFill>
                  <a:schemeClr val="tx1"/>
                </a:solidFill>
              </a:rPr>
              <a:t>Along</a:t>
            </a:r>
            <a:r>
              <a:rPr lang="pt-BR" sz="2800" dirty="0">
                <a:solidFill>
                  <a:schemeClr val="tx1"/>
                </a:solidFill>
              </a:rPr>
              <a:t> - A cláusula de </a:t>
            </a:r>
            <a:r>
              <a:rPr lang="pt-BR" sz="2800" dirty="0" err="1">
                <a:solidFill>
                  <a:schemeClr val="tx1"/>
                </a:solidFill>
              </a:rPr>
              <a:t>tag</a:t>
            </a:r>
            <a:r>
              <a:rPr lang="pt-BR" sz="2800" dirty="0">
                <a:solidFill>
                  <a:schemeClr val="tx1"/>
                </a:solidFill>
              </a:rPr>
              <a:t> </a:t>
            </a:r>
            <a:r>
              <a:rPr lang="pt-BR" sz="2800" dirty="0" err="1">
                <a:solidFill>
                  <a:schemeClr val="tx1"/>
                </a:solidFill>
              </a:rPr>
              <a:t>along</a:t>
            </a:r>
            <a:r>
              <a:rPr lang="pt-BR" sz="2800" dirty="0">
                <a:solidFill>
                  <a:schemeClr val="tx1"/>
                </a:solidFill>
              </a:rPr>
              <a:t> garante aos sócios minoritários com o direito de vender suas ações por, no mínimo, 80% do valor pago por ação ordinária ou lote de ações caso os sócios majoritários decidam vender sua participação na empresa.</a:t>
            </a:r>
          </a:p>
          <a:p>
            <a:pPr marL="342900" indent="-342900" algn="just">
              <a:buFont typeface="Arial" panose="020B0604020202020204" pitchFamily="34" charset="0"/>
              <a:buChar char="•"/>
            </a:pPr>
            <a:r>
              <a:rPr lang="pt-BR" sz="2800" dirty="0" err="1">
                <a:solidFill>
                  <a:schemeClr val="tx1"/>
                </a:solidFill>
              </a:rPr>
              <a:t>Free</a:t>
            </a:r>
            <a:r>
              <a:rPr lang="pt-BR" sz="2800" dirty="0">
                <a:solidFill>
                  <a:schemeClr val="tx1"/>
                </a:solidFill>
              </a:rPr>
              <a:t> </a:t>
            </a:r>
            <a:r>
              <a:rPr lang="pt-BR" sz="2800" dirty="0" err="1">
                <a:solidFill>
                  <a:schemeClr val="tx1"/>
                </a:solidFill>
              </a:rPr>
              <a:t>float</a:t>
            </a:r>
            <a:r>
              <a:rPr lang="pt-BR" sz="2800" dirty="0">
                <a:solidFill>
                  <a:schemeClr val="tx1"/>
                </a:solidFill>
              </a:rPr>
              <a:t> (FF), ou flutuação livre em português, é um indicador que determina o percentual de ações livres para negociação no mercado financeiro. </a:t>
            </a:r>
          </a:p>
          <a:p>
            <a:pPr marL="342900" indent="-342900" algn="just">
              <a:buFont typeface="Arial" panose="020B0604020202020204" pitchFamily="34" charset="0"/>
              <a:buChar char="•"/>
            </a:pPr>
            <a:endParaRPr lang="pt-BR" sz="2800" dirty="0">
              <a:solidFill>
                <a:schemeClr val="tx1"/>
              </a:solidFill>
            </a:endParaRPr>
          </a:p>
        </p:txBody>
      </p:sp>
    </p:spTree>
    <p:extLst>
      <p:ext uri="{BB962C8B-B14F-4D97-AF65-F5344CB8AC3E}">
        <p14:creationId xmlns:p14="http://schemas.microsoft.com/office/powerpoint/2010/main" val="2903891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E7579-7A4D-4B9A-85E1-36469E73B920}"/>
              </a:ext>
            </a:extLst>
          </p:cNvPr>
          <p:cNvSpPr>
            <a:spLocks noGrp="1"/>
          </p:cNvSpPr>
          <p:nvPr>
            <p:ph type="title"/>
          </p:nvPr>
        </p:nvSpPr>
        <p:spPr>
          <a:xfrm>
            <a:off x="573302" y="188714"/>
            <a:ext cx="10109938" cy="897308"/>
          </a:xfrm>
        </p:spPr>
        <p:txBody>
          <a:bodyPr>
            <a:noAutofit/>
          </a:bodyPr>
          <a:lstStyle/>
          <a:p>
            <a:r>
              <a:rPr lang="pt-BR" sz="4000" dirty="0"/>
              <a:t>Outros conceitos</a:t>
            </a:r>
          </a:p>
        </p:txBody>
      </p:sp>
      <p:sp>
        <p:nvSpPr>
          <p:cNvPr id="8" name="Título 1">
            <a:extLst>
              <a:ext uri="{FF2B5EF4-FFF2-40B4-BE49-F238E27FC236}">
                <a16:creationId xmlns:a16="http://schemas.microsoft.com/office/drawing/2014/main" id="{58BD9FE3-AB2E-4F3E-9F72-B0CD4359265A}"/>
              </a:ext>
            </a:extLst>
          </p:cNvPr>
          <p:cNvSpPr txBox="1">
            <a:spLocks/>
          </p:cNvSpPr>
          <p:nvPr/>
        </p:nvSpPr>
        <p:spPr>
          <a:xfrm>
            <a:off x="573302" y="1293306"/>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2400" dirty="0">
                <a:solidFill>
                  <a:schemeClr val="tx1"/>
                </a:solidFill>
              </a:rPr>
              <a:t>As </a:t>
            </a:r>
            <a:r>
              <a:rPr lang="pt-BR" sz="2400" dirty="0" err="1">
                <a:solidFill>
                  <a:schemeClr val="tx1"/>
                </a:solidFill>
              </a:rPr>
              <a:t>Small</a:t>
            </a:r>
            <a:r>
              <a:rPr lang="pt-BR" sz="2400" dirty="0">
                <a:solidFill>
                  <a:schemeClr val="tx1"/>
                </a:solidFill>
              </a:rPr>
              <a:t> caps (ou ações de terceira linha) normalmente têm um valor de corte aproximado, já que são empresas cujo valor de capitalização é de mais ou menos U$ 2 bilhões;  </a:t>
            </a:r>
          </a:p>
          <a:p>
            <a:pPr marL="342900" indent="-342900" algn="just">
              <a:buFont typeface="Arial" panose="020B0604020202020204" pitchFamily="34" charset="0"/>
              <a:buChar char="•"/>
            </a:pPr>
            <a:r>
              <a:rPr lang="pt-BR" sz="2400" dirty="0">
                <a:solidFill>
                  <a:schemeClr val="tx1"/>
                </a:solidFill>
              </a:rPr>
              <a:t>As </a:t>
            </a:r>
            <a:r>
              <a:rPr lang="pt-BR" sz="2400" dirty="0" err="1">
                <a:solidFill>
                  <a:schemeClr val="tx1"/>
                </a:solidFill>
              </a:rPr>
              <a:t>Mid</a:t>
            </a:r>
            <a:r>
              <a:rPr lang="pt-BR" sz="2400" dirty="0">
                <a:solidFill>
                  <a:schemeClr val="tx1"/>
                </a:solidFill>
              </a:rPr>
              <a:t> caps (ou ações de segunda linha) têm um valor de mercado maior que as </a:t>
            </a:r>
            <a:r>
              <a:rPr lang="pt-BR" sz="2400" dirty="0" err="1">
                <a:solidFill>
                  <a:schemeClr val="tx1"/>
                </a:solidFill>
              </a:rPr>
              <a:t>Small</a:t>
            </a:r>
            <a:r>
              <a:rPr lang="pt-BR" sz="2400" dirty="0">
                <a:solidFill>
                  <a:schemeClr val="tx1"/>
                </a:solidFill>
              </a:rPr>
              <a:t> caps, mas não chegam a ser grandes como as </a:t>
            </a:r>
            <a:r>
              <a:rPr lang="pt-BR" sz="2400" dirty="0" err="1">
                <a:solidFill>
                  <a:schemeClr val="tx1"/>
                </a:solidFill>
              </a:rPr>
              <a:t>Large</a:t>
            </a:r>
            <a:r>
              <a:rPr lang="pt-BR" sz="2400" dirty="0">
                <a:solidFill>
                  <a:schemeClr val="tx1"/>
                </a:solidFill>
              </a:rPr>
              <a:t> caps (2-10 bi);  </a:t>
            </a:r>
          </a:p>
          <a:p>
            <a:pPr marL="342900" indent="-342900" algn="just">
              <a:buFont typeface="Arial" panose="020B0604020202020204" pitchFamily="34" charset="0"/>
              <a:buChar char="•"/>
            </a:pPr>
            <a:r>
              <a:rPr lang="pt-BR" sz="2400" dirty="0">
                <a:solidFill>
                  <a:schemeClr val="tx1"/>
                </a:solidFill>
              </a:rPr>
              <a:t>As </a:t>
            </a:r>
            <a:r>
              <a:rPr lang="pt-BR" sz="2400" dirty="0" err="1">
                <a:solidFill>
                  <a:schemeClr val="tx1"/>
                </a:solidFill>
              </a:rPr>
              <a:t>Large</a:t>
            </a:r>
            <a:r>
              <a:rPr lang="pt-BR" sz="2400" dirty="0">
                <a:solidFill>
                  <a:schemeClr val="tx1"/>
                </a:solidFill>
              </a:rPr>
              <a:t> caps (conhecidas também por blue chips ou ações de primeira linha) são empresas estáveis, consolidadas no mercado, líderes em seus setores e que, por terem um histórico positivo, são as mais desejadas pela maioria dos investidores (&gt;10 bi). </a:t>
            </a:r>
          </a:p>
          <a:p>
            <a:pPr marL="342900" indent="-342900" algn="just">
              <a:buFont typeface="Arial" panose="020B0604020202020204" pitchFamily="34" charset="0"/>
              <a:buChar char="•"/>
            </a:pPr>
            <a:r>
              <a:rPr lang="pt-BR" sz="2400" dirty="0" err="1">
                <a:solidFill>
                  <a:schemeClr val="tx1"/>
                </a:solidFill>
              </a:rPr>
              <a:t>Obs</a:t>
            </a:r>
            <a:r>
              <a:rPr lang="pt-BR" sz="2400" dirty="0">
                <a:solidFill>
                  <a:schemeClr val="tx1"/>
                </a:solidFill>
              </a:rPr>
              <a:t>: Há também as micro e nano caps (abaixo de 300 milhões) e a Mega Cap (acima de 200 bilhões, como a </a:t>
            </a:r>
            <a:r>
              <a:rPr lang="pt-BR" sz="2400" dirty="0" err="1">
                <a:solidFill>
                  <a:schemeClr val="tx1"/>
                </a:solidFill>
              </a:rPr>
              <a:t>Amazon</a:t>
            </a:r>
            <a:r>
              <a:rPr lang="pt-BR" sz="2400" dirty="0">
                <a:solidFill>
                  <a:schemeClr val="tx1"/>
                </a:solidFill>
              </a:rPr>
              <a:t>).</a:t>
            </a:r>
          </a:p>
        </p:txBody>
      </p:sp>
      <p:sp>
        <p:nvSpPr>
          <p:cNvPr id="5" name="CaixaDeTexto 4">
            <a:extLst>
              <a:ext uri="{FF2B5EF4-FFF2-40B4-BE49-F238E27FC236}">
                <a16:creationId xmlns:a16="http://schemas.microsoft.com/office/drawing/2014/main" id="{E79EA873-3FDB-4FB4-84A3-2D1DBBD2B7DA}"/>
              </a:ext>
            </a:extLst>
          </p:cNvPr>
          <p:cNvSpPr txBox="1"/>
          <p:nvPr/>
        </p:nvSpPr>
        <p:spPr>
          <a:xfrm>
            <a:off x="573302" y="5841415"/>
            <a:ext cx="9195538" cy="369332"/>
          </a:xfrm>
          <a:prstGeom prst="rect">
            <a:avLst/>
          </a:prstGeom>
          <a:noFill/>
        </p:spPr>
        <p:txBody>
          <a:bodyPr wrap="square">
            <a:spAutoFit/>
          </a:bodyPr>
          <a:lstStyle/>
          <a:p>
            <a:r>
              <a:rPr lang="pt-BR" dirty="0"/>
              <a:t>Fonte: https://vainvestir.com.br/entenda-a-diferenca-entre-acoes-small-mid-e-large-caps/</a:t>
            </a:r>
          </a:p>
        </p:txBody>
      </p:sp>
    </p:spTree>
    <p:extLst>
      <p:ext uri="{BB962C8B-B14F-4D97-AF65-F5344CB8AC3E}">
        <p14:creationId xmlns:p14="http://schemas.microsoft.com/office/powerpoint/2010/main" val="558498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HORA DO “QUEM SABE, FAZ AO VIVO!”</a:t>
            </a:r>
          </a:p>
        </p:txBody>
      </p:sp>
      <p:sp>
        <p:nvSpPr>
          <p:cNvPr id="7" name="Espaço Reservado para Conteúdo 6">
            <a:extLst>
              <a:ext uri="{FF2B5EF4-FFF2-40B4-BE49-F238E27FC236}">
                <a16:creationId xmlns:a16="http://schemas.microsoft.com/office/drawing/2014/main" id="{4AC1495B-2721-4300-A350-0FF792331AA8}"/>
              </a:ext>
            </a:extLst>
          </p:cNvPr>
          <p:cNvSpPr>
            <a:spLocks noGrp="1"/>
          </p:cNvSpPr>
          <p:nvPr>
            <p:ph type="body" idx="1"/>
          </p:nvPr>
        </p:nvSpPr>
        <p:spPr>
          <a:xfrm>
            <a:off x="548640" y="1154832"/>
            <a:ext cx="10798810" cy="764460"/>
          </a:xfrm>
        </p:spPr>
        <p:txBody>
          <a:bodyPr/>
          <a:lstStyle/>
          <a:p>
            <a:r>
              <a:rPr lang="pt-BR" sz="2800" dirty="0"/>
              <a:t>Conhecendo as empresas da bolsa</a:t>
            </a:r>
          </a:p>
          <a:p>
            <a:r>
              <a:rPr lang="pt-BR" sz="2000" dirty="0">
                <a:hlinkClick r:id="rId2"/>
              </a:rPr>
              <a:t>http://www.b3.com.br/pt_br/produtos-e-servicos/negociacao/renda-variavel/empresas-listadas.htm</a:t>
            </a:r>
            <a:endParaRPr lang="pt-BR" sz="2000" dirty="0"/>
          </a:p>
          <a:p>
            <a:endParaRPr lang="pt-BR" sz="2000" dirty="0"/>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42</a:t>
            </a:fld>
            <a:endParaRPr lang="pt-BR" noProof="0" dirty="0"/>
          </a:p>
        </p:txBody>
      </p:sp>
      <p:pic>
        <p:nvPicPr>
          <p:cNvPr id="8" name="Espaço Reservado para Imagem 7" descr="Desenho de uma pessoa&#10;&#10;Descrição gerada automaticamente com confiança média">
            <a:extLst>
              <a:ext uri="{FF2B5EF4-FFF2-40B4-BE49-F238E27FC236}">
                <a16:creationId xmlns:a16="http://schemas.microsoft.com/office/drawing/2014/main" id="{A5560DD4-C056-45C0-A4D5-B17DE9CD8E7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1949" r="11949"/>
          <a:stretch>
            <a:fillRect/>
          </a:stretch>
        </p:blipFill>
        <p:spPr/>
      </p:pic>
      <p:sp>
        <p:nvSpPr>
          <p:cNvPr id="9" name="CaixaDeTexto 8">
            <a:extLst>
              <a:ext uri="{FF2B5EF4-FFF2-40B4-BE49-F238E27FC236}">
                <a16:creationId xmlns:a16="http://schemas.microsoft.com/office/drawing/2014/main" id="{A12C8CA0-FB69-4EC4-90FE-096CE22DB3CB}"/>
              </a:ext>
            </a:extLst>
          </p:cNvPr>
          <p:cNvSpPr txBox="1"/>
          <p:nvPr/>
        </p:nvSpPr>
        <p:spPr>
          <a:xfrm>
            <a:off x="2993041" y="6858001"/>
            <a:ext cx="6206400" cy="230832"/>
          </a:xfrm>
          <a:prstGeom prst="rect">
            <a:avLst/>
          </a:prstGeom>
          <a:noFill/>
        </p:spPr>
        <p:txBody>
          <a:bodyPr wrap="square" rtlCol="0">
            <a:spAutoFit/>
          </a:bodyPr>
          <a:lstStyle/>
          <a:p>
            <a:r>
              <a:rPr lang="pt-BR" sz="900">
                <a:hlinkClick r:id="rId4" tooltip="http://cuadernodesuesos.blogspot.com/2017/03/malabarista-de-poemas.html"/>
              </a:rPr>
              <a:t>Esta Foto</a:t>
            </a:r>
            <a:r>
              <a:rPr lang="pt-BR" sz="900"/>
              <a:t> de Autor Desconhecido está licenciado em </a:t>
            </a:r>
            <a:r>
              <a:rPr lang="pt-BR" sz="900">
                <a:hlinkClick r:id="rId5" tooltip="https://creativecommons.org/licenses/by-nc-nd/3.0/"/>
              </a:rPr>
              <a:t>CC BY-NC-ND</a:t>
            </a:r>
            <a:endParaRPr lang="pt-BR" sz="900"/>
          </a:p>
        </p:txBody>
      </p:sp>
    </p:spTree>
    <p:extLst>
      <p:ext uri="{BB962C8B-B14F-4D97-AF65-F5344CB8AC3E}">
        <p14:creationId xmlns:p14="http://schemas.microsoft.com/office/powerpoint/2010/main" val="2130472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7740D-D952-41B2-A2CB-73E506EBEF8E}"/>
              </a:ext>
            </a:extLst>
          </p:cNvPr>
          <p:cNvSpPr>
            <a:spLocks noGrp="1"/>
          </p:cNvSpPr>
          <p:nvPr>
            <p:ph type="title"/>
          </p:nvPr>
        </p:nvSpPr>
        <p:spPr>
          <a:xfrm>
            <a:off x="0" y="182563"/>
            <a:ext cx="12192000" cy="940181"/>
          </a:xfrm>
        </p:spPr>
        <p:txBody>
          <a:bodyPr/>
          <a:lstStyle/>
          <a:p>
            <a:r>
              <a:rPr lang="pt-BR" sz="3600" dirty="0"/>
              <a:t>Quais os tipos mais comuns de ações na bolsa?</a:t>
            </a:r>
          </a:p>
        </p:txBody>
      </p:sp>
      <p:sp>
        <p:nvSpPr>
          <p:cNvPr id="3" name="Espaço Reservado para Número de Slide 2">
            <a:extLst>
              <a:ext uri="{FF2B5EF4-FFF2-40B4-BE49-F238E27FC236}">
                <a16:creationId xmlns:a16="http://schemas.microsoft.com/office/drawing/2014/main" id="{509D8DA7-6C0D-4F81-A6CA-F67C920518D4}"/>
              </a:ext>
            </a:extLst>
          </p:cNvPr>
          <p:cNvSpPr>
            <a:spLocks noGrp="1"/>
          </p:cNvSpPr>
          <p:nvPr>
            <p:ph type="sldNum" sz="quarter" idx="12"/>
          </p:nvPr>
        </p:nvSpPr>
        <p:spPr/>
        <p:txBody>
          <a:bodyPr/>
          <a:lstStyle/>
          <a:p>
            <a:pPr rtl="0"/>
            <a:fld id="{9EC71654-96A5-4280-94F3-931C61A9F92C}" type="slidenum">
              <a:rPr lang="pt-BR" noProof="0" smtClean="0"/>
              <a:pPr rtl="0"/>
              <a:t>43</a:t>
            </a:fld>
            <a:endParaRPr lang="pt-BR" noProof="0" dirty="0"/>
          </a:p>
        </p:txBody>
      </p:sp>
      <p:sp>
        <p:nvSpPr>
          <p:cNvPr id="4" name="Espaço Reservado para Texto 3">
            <a:extLst>
              <a:ext uri="{FF2B5EF4-FFF2-40B4-BE49-F238E27FC236}">
                <a16:creationId xmlns:a16="http://schemas.microsoft.com/office/drawing/2014/main" id="{F8FF4BB9-90CD-49FD-824A-703558F031E2}"/>
              </a:ext>
            </a:extLst>
          </p:cNvPr>
          <p:cNvSpPr>
            <a:spLocks noGrp="1"/>
          </p:cNvSpPr>
          <p:nvPr>
            <p:ph type="body" idx="1"/>
          </p:nvPr>
        </p:nvSpPr>
        <p:spPr/>
        <p:txBody>
          <a:bodyPr/>
          <a:lstStyle/>
          <a:p>
            <a:r>
              <a:rPr lang="pt-BR" dirty="0"/>
              <a:t>Fiquei curioso agora!</a:t>
            </a:r>
          </a:p>
        </p:txBody>
      </p:sp>
    </p:spTree>
    <p:extLst>
      <p:ext uri="{BB962C8B-B14F-4D97-AF65-F5344CB8AC3E}">
        <p14:creationId xmlns:p14="http://schemas.microsoft.com/office/powerpoint/2010/main" val="3408741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E7579-7A4D-4B9A-85E1-36469E73B920}"/>
              </a:ext>
            </a:extLst>
          </p:cNvPr>
          <p:cNvSpPr>
            <a:spLocks noGrp="1"/>
          </p:cNvSpPr>
          <p:nvPr>
            <p:ph type="title"/>
          </p:nvPr>
        </p:nvSpPr>
        <p:spPr>
          <a:xfrm>
            <a:off x="573302" y="188714"/>
            <a:ext cx="10109938" cy="897308"/>
          </a:xfrm>
        </p:spPr>
        <p:txBody>
          <a:bodyPr>
            <a:noAutofit/>
          </a:bodyPr>
          <a:lstStyle/>
          <a:p>
            <a:r>
              <a:rPr lang="pt-BR" sz="4000" dirty="0"/>
              <a:t>Outros tipos de ações</a:t>
            </a:r>
          </a:p>
        </p:txBody>
      </p:sp>
      <p:sp>
        <p:nvSpPr>
          <p:cNvPr id="8" name="Título 1">
            <a:extLst>
              <a:ext uri="{FF2B5EF4-FFF2-40B4-BE49-F238E27FC236}">
                <a16:creationId xmlns:a16="http://schemas.microsoft.com/office/drawing/2014/main" id="{58BD9FE3-AB2E-4F3E-9F72-B0CD4359265A}"/>
              </a:ext>
            </a:extLst>
          </p:cNvPr>
          <p:cNvSpPr txBox="1">
            <a:spLocks/>
          </p:cNvSpPr>
          <p:nvPr/>
        </p:nvSpPr>
        <p:spPr>
          <a:xfrm>
            <a:off x="573302" y="1293306"/>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2800" dirty="0">
                <a:solidFill>
                  <a:schemeClr val="tx1"/>
                </a:solidFill>
              </a:rPr>
              <a:t>Os Fundos de Investimentos Imobiliários (FII) são fundos compostos por investimentos do setor imobiliário. </a:t>
            </a:r>
          </a:p>
          <a:p>
            <a:pPr marL="342900" indent="-342900" algn="just">
              <a:buFont typeface="Arial" panose="020B0604020202020204" pitchFamily="34" charset="0"/>
              <a:buChar char="•"/>
            </a:pPr>
            <a:r>
              <a:rPr lang="pt-BR" sz="2800" dirty="0">
                <a:solidFill>
                  <a:schemeClr val="tx1"/>
                </a:solidFill>
              </a:rPr>
              <a:t>Os FII são obrigados a distribuir 95% de seus lucros.</a:t>
            </a:r>
          </a:p>
          <a:p>
            <a:pPr algn="just"/>
            <a:endParaRPr lang="pt-BR" sz="2800" dirty="0">
              <a:solidFill>
                <a:schemeClr val="tx1"/>
              </a:solidFill>
            </a:endParaRPr>
          </a:p>
          <a:p>
            <a:pPr marL="342900" indent="-342900" algn="just">
              <a:buFont typeface="Arial" panose="020B0604020202020204" pitchFamily="34" charset="0"/>
              <a:buChar char="•"/>
            </a:pPr>
            <a:r>
              <a:rPr lang="pt-BR" sz="2800" dirty="0">
                <a:solidFill>
                  <a:schemeClr val="tx1"/>
                </a:solidFill>
              </a:rPr>
              <a:t>Basicamente, eles podem ser classificados em dois tipos: </a:t>
            </a:r>
          </a:p>
          <a:p>
            <a:pPr marL="342900" indent="-342900" algn="just">
              <a:buFont typeface="Arial" panose="020B0604020202020204" pitchFamily="34" charset="0"/>
              <a:buChar char="•"/>
            </a:pPr>
            <a:r>
              <a:rPr lang="pt-BR" sz="2800" dirty="0">
                <a:solidFill>
                  <a:schemeClr val="tx1"/>
                </a:solidFill>
              </a:rPr>
              <a:t>Fundos de tijolo: estes são fundos que possuem imóveis físicos, como shoppings centers, edifícios empresariais e hotéis. </a:t>
            </a:r>
          </a:p>
          <a:p>
            <a:pPr marL="342900" indent="-342900" algn="just">
              <a:buFont typeface="Arial" panose="020B0604020202020204" pitchFamily="34" charset="0"/>
              <a:buChar char="•"/>
            </a:pPr>
            <a:r>
              <a:rPr lang="pt-BR" sz="2800" dirty="0">
                <a:solidFill>
                  <a:schemeClr val="tx1"/>
                </a:solidFill>
              </a:rPr>
              <a:t>Fundos de papel: o patrimônio é composto por aplicações financeiras do setor imobiliário, por exemplo, LCI, LCA, CRI e CRA. </a:t>
            </a:r>
            <a:endParaRPr lang="pt-BR" sz="1000" dirty="0">
              <a:solidFill>
                <a:schemeClr val="tx1"/>
              </a:solidFill>
            </a:endParaRPr>
          </a:p>
        </p:txBody>
      </p:sp>
      <p:sp>
        <p:nvSpPr>
          <p:cNvPr id="5" name="CaixaDeTexto 4">
            <a:extLst>
              <a:ext uri="{FF2B5EF4-FFF2-40B4-BE49-F238E27FC236}">
                <a16:creationId xmlns:a16="http://schemas.microsoft.com/office/drawing/2014/main" id="{E85ED272-F5A7-4DF2-810C-155613EA9AEE}"/>
              </a:ext>
            </a:extLst>
          </p:cNvPr>
          <p:cNvSpPr txBox="1"/>
          <p:nvPr/>
        </p:nvSpPr>
        <p:spPr>
          <a:xfrm>
            <a:off x="975360" y="6147554"/>
            <a:ext cx="6248400" cy="369332"/>
          </a:xfrm>
          <a:prstGeom prst="rect">
            <a:avLst/>
          </a:prstGeom>
          <a:noFill/>
        </p:spPr>
        <p:txBody>
          <a:bodyPr wrap="square">
            <a:spAutoFit/>
          </a:bodyPr>
          <a:lstStyle/>
          <a:p>
            <a:r>
              <a:rPr lang="pt-BR" dirty="0"/>
              <a:t>Fonte: https://riconnect.rico.com.vc/blog/fundos-imobiliarios</a:t>
            </a:r>
          </a:p>
        </p:txBody>
      </p:sp>
    </p:spTree>
    <p:extLst>
      <p:ext uri="{BB962C8B-B14F-4D97-AF65-F5344CB8AC3E}">
        <p14:creationId xmlns:p14="http://schemas.microsoft.com/office/powerpoint/2010/main" val="512013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Dica de sites</a:t>
            </a:r>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45</a:t>
            </a:fld>
            <a:endParaRPr lang="pt-BR" noProof="0" dirty="0"/>
          </a:p>
        </p:txBody>
      </p:sp>
      <p:sp>
        <p:nvSpPr>
          <p:cNvPr id="8" name="Título 1">
            <a:extLst>
              <a:ext uri="{FF2B5EF4-FFF2-40B4-BE49-F238E27FC236}">
                <a16:creationId xmlns:a16="http://schemas.microsoft.com/office/drawing/2014/main" id="{D5E921DA-3E92-417B-9C38-073E2A4CF329}"/>
              </a:ext>
            </a:extLst>
          </p:cNvPr>
          <p:cNvSpPr txBox="1">
            <a:spLocks/>
          </p:cNvSpPr>
          <p:nvPr/>
        </p:nvSpPr>
        <p:spPr>
          <a:xfrm>
            <a:off x="515938" y="1491426"/>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4000" dirty="0">
                <a:solidFill>
                  <a:schemeClr val="tx1"/>
                </a:solidFill>
                <a:hlinkClick r:id="rId2"/>
              </a:rPr>
              <a:t>www.clubefii.com.br</a:t>
            </a:r>
            <a:endParaRPr lang="pt-BR" sz="4000" dirty="0">
              <a:solidFill>
                <a:schemeClr val="tx1"/>
              </a:solidFill>
            </a:endParaRPr>
          </a:p>
          <a:p>
            <a:pPr marL="342900" indent="-342900" algn="just">
              <a:buFont typeface="Arial" panose="020B0604020202020204" pitchFamily="34" charset="0"/>
              <a:buChar char="•"/>
            </a:pPr>
            <a:r>
              <a:rPr lang="pt-BR" sz="4000" dirty="0">
                <a:solidFill>
                  <a:schemeClr val="tx1"/>
                </a:solidFill>
                <a:hlinkClick r:id="rId3"/>
              </a:rPr>
              <a:t>https://www.fundsexplorer.com.br/funds</a:t>
            </a:r>
            <a:endParaRPr lang="pt-BR" sz="4000" dirty="0">
              <a:solidFill>
                <a:schemeClr val="tx1"/>
              </a:solidFill>
            </a:endParaRPr>
          </a:p>
          <a:p>
            <a:pPr algn="just"/>
            <a:endParaRPr lang="pt-BR" sz="4000" dirty="0">
              <a:solidFill>
                <a:schemeClr val="tx1"/>
              </a:solidFill>
            </a:endParaRPr>
          </a:p>
          <a:p>
            <a:pPr marL="342900" indent="-342900" algn="just">
              <a:buFont typeface="Arial" panose="020B0604020202020204" pitchFamily="34" charset="0"/>
              <a:buChar char="•"/>
            </a:pPr>
            <a:endParaRPr lang="pt-BR" sz="4000" dirty="0">
              <a:solidFill>
                <a:schemeClr val="tx1"/>
              </a:solidFill>
            </a:endParaRPr>
          </a:p>
          <a:p>
            <a:pPr marL="342900" indent="-342900" algn="just">
              <a:buFont typeface="Arial" panose="020B0604020202020204" pitchFamily="34" charset="0"/>
              <a:buChar char="•"/>
            </a:pPr>
            <a:endParaRPr lang="pt-BR" sz="1200" dirty="0">
              <a:solidFill>
                <a:schemeClr val="tx1"/>
              </a:solidFill>
            </a:endParaRPr>
          </a:p>
        </p:txBody>
      </p:sp>
    </p:spTree>
    <p:extLst>
      <p:ext uri="{BB962C8B-B14F-4D97-AF65-F5344CB8AC3E}">
        <p14:creationId xmlns:p14="http://schemas.microsoft.com/office/powerpoint/2010/main" val="256801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E7579-7A4D-4B9A-85E1-36469E73B920}"/>
              </a:ext>
            </a:extLst>
          </p:cNvPr>
          <p:cNvSpPr>
            <a:spLocks noGrp="1"/>
          </p:cNvSpPr>
          <p:nvPr>
            <p:ph type="title"/>
          </p:nvPr>
        </p:nvSpPr>
        <p:spPr>
          <a:xfrm>
            <a:off x="573302" y="188714"/>
            <a:ext cx="10109938" cy="897308"/>
          </a:xfrm>
        </p:spPr>
        <p:txBody>
          <a:bodyPr>
            <a:noAutofit/>
          </a:bodyPr>
          <a:lstStyle/>
          <a:p>
            <a:r>
              <a:rPr lang="pt-BR" sz="4000" dirty="0"/>
              <a:t>Outros tipos de ações</a:t>
            </a:r>
          </a:p>
        </p:txBody>
      </p:sp>
      <p:sp>
        <p:nvSpPr>
          <p:cNvPr id="8" name="Título 1">
            <a:extLst>
              <a:ext uri="{FF2B5EF4-FFF2-40B4-BE49-F238E27FC236}">
                <a16:creationId xmlns:a16="http://schemas.microsoft.com/office/drawing/2014/main" id="{58BD9FE3-AB2E-4F3E-9F72-B0CD4359265A}"/>
              </a:ext>
            </a:extLst>
          </p:cNvPr>
          <p:cNvSpPr txBox="1">
            <a:spLocks/>
          </p:cNvSpPr>
          <p:nvPr/>
        </p:nvSpPr>
        <p:spPr>
          <a:xfrm>
            <a:off x="573302" y="1293306"/>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2800" dirty="0">
                <a:solidFill>
                  <a:schemeClr val="tx1"/>
                </a:solidFill>
              </a:rPr>
              <a:t>ETF (Exchange </a:t>
            </a:r>
            <a:r>
              <a:rPr lang="pt-BR" sz="2800" dirty="0" err="1">
                <a:solidFill>
                  <a:schemeClr val="tx1"/>
                </a:solidFill>
              </a:rPr>
              <a:t>Traded</a:t>
            </a:r>
            <a:r>
              <a:rPr lang="pt-BR" sz="2800" dirty="0">
                <a:solidFill>
                  <a:schemeClr val="tx1"/>
                </a:solidFill>
              </a:rPr>
              <a:t> Fund) - é um fundo de ações que tem como referência um índice da bolsa de valores. Então, a composição é feita com o objetivo de atingir rendimentos iguais ou superiores ao indicador utilizado, por exemplo BOVA11 tem como referencial o índice Bovespa (IBOV).</a:t>
            </a:r>
          </a:p>
          <a:p>
            <a:pPr marL="342900" indent="-342900" algn="just">
              <a:buFont typeface="Arial" panose="020B0604020202020204" pitchFamily="34" charset="0"/>
              <a:buChar char="•"/>
            </a:pPr>
            <a:r>
              <a:rPr lang="pt-BR" sz="2800" dirty="0">
                <a:solidFill>
                  <a:schemeClr val="tx1"/>
                </a:solidFill>
              </a:rPr>
              <a:t>Exemplo: HASH11 – Espelha o Nasdaq </a:t>
            </a:r>
            <a:r>
              <a:rPr lang="pt-BR" sz="2800" dirty="0" err="1">
                <a:solidFill>
                  <a:schemeClr val="tx1"/>
                </a:solidFill>
              </a:rPr>
              <a:t>Crypto</a:t>
            </a:r>
            <a:r>
              <a:rPr lang="pt-BR" sz="2800" dirty="0">
                <a:solidFill>
                  <a:schemeClr val="tx1"/>
                </a:solidFill>
              </a:rPr>
              <a:t> Index (NCI).</a:t>
            </a:r>
          </a:p>
          <a:p>
            <a:pPr algn="just"/>
            <a:endParaRPr lang="pt-BR" sz="2800" dirty="0">
              <a:solidFill>
                <a:schemeClr val="tx1"/>
              </a:solidFill>
            </a:endParaRPr>
          </a:p>
        </p:txBody>
      </p:sp>
      <p:sp>
        <p:nvSpPr>
          <p:cNvPr id="5" name="CaixaDeTexto 4">
            <a:extLst>
              <a:ext uri="{FF2B5EF4-FFF2-40B4-BE49-F238E27FC236}">
                <a16:creationId xmlns:a16="http://schemas.microsoft.com/office/drawing/2014/main" id="{E85ED272-F5A7-4DF2-810C-155613EA9AEE}"/>
              </a:ext>
            </a:extLst>
          </p:cNvPr>
          <p:cNvSpPr txBox="1"/>
          <p:nvPr/>
        </p:nvSpPr>
        <p:spPr>
          <a:xfrm>
            <a:off x="975360" y="6147554"/>
            <a:ext cx="6248400" cy="369332"/>
          </a:xfrm>
          <a:prstGeom prst="rect">
            <a:avLst/>
          </a:prstGeom>
          <a:noFill/>
        </p:spPr>
        <p:txBody>
          <a:bodyPr wrap="square">
            <a:spAutoFit/>
          </a:bodyPr>
          <a:lstStyle/>
          <a:p>
            <a:r>
              <a:rPr lang="pt-BR" dirty="0"/>
              <a:t>Fonte: https://riconnect.rico.com.vc/blog/etf</a:t>
            </a:r>
          </a:p>
        </p:txBody>
      </p:sp>
    </p:spTree>
    <p:extLst>
      <p:ext uri="{BB962C8B-B14F-4D97-AF65-F5344CB8AC3E}">
        <p14:creationId xmlns:p14="http://schemas.microsoft.com/office/powerpoint/2010/main" val="2665740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HORA DO “QUEM SABE, FAZ AO VIVO!”</a:t>
            </a:r>
          </a:p>
        </p:txBody>
      </p:sp>
      <p:sp>
        <p:nvSpPr>
          <p:cNvPr id="7" name="Espaço Reservado para Conteúdo 6">
            <a:extLst>
              <a:ext uri="{FF2B5EF4-FFF2-40B4-BE49-F238E27FC236}">
                <a16:creationId xmlns:a16="http://schemas.microsoft.com/office/drawing/2014/main" id="{4AC1495B-2721-4300-A350-0FF792331AA8}"/>
              </a:ext>
            </a:extLst>
          </p:cNvPr>
          <p:cNvSpPr>
            <a:spLocks noGrp="1"/>
          </p:cNvSpPr>
          <p:nvPr>
            <p:ph type="body" idx="1"/>
          </p:nvPr>
        </p:nvSpPr>
        <p:spPr>
          <a:xfrm>
            <a:off x="548640" y="1154832"/>
            <a:ext cx="10798810" cy="764460"/>
          </a:xfrm>
        </p:spPr>
        <p:txBody>
          <a:bodyPr/>
          <a:lstStyle/>
          <a:p>
            <a:r>
              <a:rPr lang="pt-BR" sz="2800" dirty="0"/>
              <a:t>Conhecendo os índices da bolsa</a:t>
            </a:r>
          </a:p>
          <a:p>
            <a:r>
              <a:rPr lang="pt-BR" sz="2000" dirty="0">
                <a:hlinkClick r:id="rId2"/>
              </a:rPr>
              <a:t>http://www.b3.com.br/pt_br/market-data-e-indices/</a:t>
            </a:r>
            <a:endParaRPr lang="pt-BR" sz="2000" dirty="0"/>
          </a:p>
          <a:p>
            <a:endParaRPr lang="pt-BR" sz="2000" dirty="0"/>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47</a:t>
            </a:fld>
            <a:endParaRPr lang="pt-BR" noProof="0" dirty="0"/>
          </a:p>
        </p:txBody>
      </p:sp>
      <p:pic>
        <p:nvPicPr>
          <p:cNvPr id="8" name="Espaço Reservado para Imagem 7" descr="Desenho de uma pessoa&#10;&#10;Descrição gerada automaticamente com confiança média">
            <a:extLst>
              <a:ext uri="{FF2B5EF4-FFF2-40B4-BE49-F238E27FC236}">
                <a16:creationId xmlns:a16="http://schemas.microsoft.com/office/drawing/2014/main" id="{A5560DD4-C056-45C0-A4D5-B17DE9CD8E7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1949" r="11949"/>
          <a:stretch>
            <a:fillRect/>
          </a:stretch>
        </p:blipFill>
        <p:spPr/>
      </p:pic>
      <p:sp>
        <p:nvSpPr>
          <p:cNvPr id="9" name="CaixaDeTexto 8">
            <a:extLst>
              <a:ext uri="{FF2B5EF4-FFF2-40B4-BE49-F238E27FC236}">
                <a16:creationId xmlns:a16="http://schemas.microsoft.com/office/drawing/2014/main" id="{A12C8CA0-FB69-4EC4-90FE-096CE22DB3CB}"/>
              </a:ext>
            </a:extLst>
          </p:cNvPr>
          <p:cNvSpPr txBox="1"/>
          <p:nvPr/>
        </p:nvSpPr>
        <p:spPr>
          <a:xfrm>
            <a:off x="2993041" y="6858001"/>
            <a:ext cx="6206400" cy="230832"/>
          </a:xfrm>
          <a:prstGeom prst="rect">
            <a:avLst/>
          </a:prstGeom>
          <a:noFill/>
        </p:spPr>
        <p:txBody>
          <a:bodyPr wrap="square" rtlCol="0">
            <a:spAutoFit/>
          </a:bodyPr>
          <a:lstStyle/>
          <a:p>
            <a:r>
              <a:rPr lang="pt-BR" sz="900">
                <a:hlinkClick r:id="rId4" tooltip="http://cuadernodesuesos.blogspot.com/2017/03/malabarista-de-poemas.html"/>
              </a:rPr>
              <a:t>Esta Foto</a:t>
            </a:r>
            <a:r>
              <a:rPr lang="pt-BR" sz="900"/>
              <a:t> de Autor Desconhecido está licenciado em </a:t>
            </a:r>
            <a:r>
              <a:rPr lang="pt-BR" sz="900">
                <a:hlinkClick r:id="rId5" tooltip="https://creativecommons.org/licenses/by-nc-nd/3.0/"/>
              </a:rPr>
              <a:t>CC BY-NC-ND</a:t>
            </a:r>
            <a:endParaRPr lang="pt-BR" sz="900"/>
          </a:p>
        </p:txBody>
      </p:sp>
    </p:spTree>
    <p:extLst>
      <p:ext uri="{BB962C8B-B14F-4D97-AF65-F5344CB8AC3E}">
        <p14:creationId xmlns:p14="http://schemas.microsoft.com/office/powerpoint/2010/main" val="938901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E7579-7A4D-4B9A-85E1-36469E73B920}"/>
              </a:ext>
            </a:extLst>
          </p:cNvPr>
          <p:cNvSpPr>
            <a:spLocks noGrp="1"/>
          </p:cNvSpPr>
          <p:nvPr>
            <p:ph type="title"/>
          </p:nvPr>
        </p:nvSpPr>
        <p:spPr>
          <a:xfrm>
            <a:off x="573302" y="188714"/>
            <a:ext cx="10109938" cy="897308"/>
          </a:xfrm>
        </p:spPr>
        <p:txBody>
          <a:bodyPr>
            <a:noAutofit/>
          </a:bodyPr>
          <a:lstStyle/>
          <a:p>
            <a:r>
              <a:rPr lang="pt-BR" sz="4000" dirty="0"/>
              <a:t>Outros tipos de ações</a:t>
            </a:r>
          </a:p>
        </p:txBody>
      </p:sp>
      <p:sp>
        <p:nvSpPr>
          <p:cNvPr id="8" name="Título 1">
            <a:extLst>
              <a:ext uri="{FF2B5EF4-FFF2-40B4-BE49-F238E27FC236}">
                <a16:creationId xmlns:a16="http://schemas.microsoft.com/office/drawing/2014/main" id="{58BD9FE3-AB2E-4F3E-9F72-B0CD4359265A}"/>
              </a:ext>
            </a:extLst>
          </p:cNvPr>
          <p:cNvSpPr txBox="1">
            <a:spLocks/>
          </p:cNvSpPr>
          <p:nvPr/>
        </p:nvSpPr>
        <p:spPr>
          <a:xfrm>
            <a:off x="573302" y="1293306"/>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2800" dirty="0" err="1">
                <a:solidFill>
                  <a:schemeClr val="tx1"/>
                </a:solidFill>
              </a:rPr>
              <a:t>Brazilian</a:t>
            </a:r>
            <a:r>
              <a:rPr lang="pt-BR" sz="2800" dirty="0">
                <a:solidFill>
                  <a:schemeClr val="tx1"/>
                </a:solidFill>
              </a:rPr>
              <a:t> </a:t>
            </a:r>
            <a:r>
              <a:rPr lang="pt-BR" sz="2800" dirty="0" err="1">
                <a:solidFill>
                  <a:schemeClr val="tx1"/>
                </a:solidFill>
              </a:rPr>
              <a:t>Depositary</a:t>
            </a:r>
            <a:r>
              <a:rPr lang="pt-BR" sz="2800" dirty="0">
                <a:solidFill>
                  <a:schemeClr val="tx1"/>
                </a:solidFill>
              </a:rPr>
              <a:t> </a:t>
            </a:r>
            <a:r>
              <a:rPr lang="pt-BR" sz="2800" dirty="0" err="1">
                <a:solidFill>
                  <a:schemeClr val="tx1"/>
                </a:solidFill>
              </a:rPr>
              <a:t>Receipts</a:t>
            </a:r>
            <a:r>
              <a:rPr lang="pt-BR" sz="2800" dirty="0">
                <a:solidFill>
                  <a:schemeClr val="tx1"/>
                </a:solidFill>
              </a:rPr>
              <a:t> – ou simplesmente </a:t>
            </a:r>
            <a:r>
              <a:rPr lang="pt-BR" sz="2800" dirty="0" err="1">
                <a:solidFill>
                  <a:schemeClr val="tx1"/>
                </a:solidFill>
              </a:rPr>
              <a:t>BDRs</a:t>
            </a:r>
            <a:r>
              <a:rPr lang="pt-BR" sz="2800" dirty="0">
                <a:solidFill>
                  <a:schemeClr val="tx1"/>
                </a:solidFill>
              </a:rPr>
              <a:t> – os ativos pelos quais o brasileiro pode investir em recibos que replicam as ações de mercados estrangeiros diretamente no mercado nacional. </a:t>
            </a:r>
          </a:p>
          <a:p>
            <a:pPr marL="342900" indent="-342900" algn="just">
              <a:buFont typeface="Arial" panose="020B0604020202020204" pitchFamily="34" charset="0"/>
              <a:buChar char="•"/>
            </a:pPr>
            <a:r>
              <a:rPr lang="pt-BR" sz="2800" dirty="0">
                <a:solidFill>
                  <a:schemeClr val="tx1"/>
                </a:solidFill>
              </a:rPr>
              <a:t>Exemplo: TSLA34 (TESLA), DISB34 (DISNEY), MSFT34 (Microsoft)</a:t>
            </a:r>
          </a:p>
          <a:p>
            <a:pPr marL="800100" lvl="1" indent="-342900" algn="just">
              <a:buFont typeface="Arial" panose="020B0604020202020204" pitchFamily="34" charset="0"/>
              <a:buChar char="•"/>
            </a:pPr>
            <a:endParaRPr lang="pt-BR" sz="1000" dirty="0">
              <a:solidFill>
                <a:schemeClr val="tx1"/>
              </a:solidFill>
            </a:endParaRPr>
          </a:p>
        </p:txBody>
      </p:sp>
      <p:sp>
        <p:nvSpPr>
          <p:cNvPr id="5" name="CaixaDeTexto 4">
            <a:extLst>
              <a:ext uri="{FF2B5EF4-FFF2-40B4-BE49-F238E27FC236}">
                <a16:creationId xmlns:a16="http://schemas.microsoft.com/office/drawing/2014/main" id="{E85ED272-F5A7-4DF2-810C-155613EA9AEE}"/>
              </a:ext>
            </a:extLst>
          </p:cNvPr>
          <p:cNvSpPr txBox="1"/>
          <p:nvPr/>
        </p:nvSpPr>
        <p:spPr>
          <a:xfrm>
            <a:off x="975360" y="6147554"/>
            <a:ext cx="6248400" cy="369332"/>
          </a:xfrm>
          <a:prstGeom prst="rect">
            <a:avLst/>
          </a:prstGeom>
          <a:noFill/>
        </p:spPr>
        <p:txBody>
          <a:bodyPr wrap="square">
            <a:spAutoFit/>
          </a:bodyPr>
          <a:lstStyle/>
          <a:p>
            <a:r>
              <a:rPr lang="pt-BR" dirty="0"/>
              <a:t>Fonte: https://riconnect.rico.com.vc/blog/bdr</a:t>
            </a:r>
          </a:p>
        </p:txBody>
      </p:sp>
    </p:spTree>
    <p:extLst>
      <p:ext uri="{BB962C8B-B14F-4D97-AF65-F5344CB8AC3E}">
        <p14:creationId xmlns:p14="http://schemas.microsoft.com/office/powerpoint/2010/main" val="3611894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E7579-7A4D-4B9A-85E1-36469E73B920}"/>
              </a:ext>
            </a:extLst>
          </p:cNvPr>
          <p:cNvSpPr>
            <a:spLocks noGrp="1"/>
          </p:cNvSpPr>
          <p:nvPr>
            <p:ph type="title"/>
          </p:nvPr>
        </p:nvSpPr>
        <p:spPr>
          <a:xfrm>
            <a:off x="573302" y="188714"/>
            <a:ext cx="10109938" cy="897308"/>
          </a:xfrm>
        </p:spPr>
        <p:txBody>
          <a:bodyPr>
            <a:noAutofit/>
          </a:bodyPr>
          <a:lstStyle/>
          <a:p>
            <a:r>
              <a:rPr lang="pt-BR" sz="4000" dirty="0"/>
              <a:t>Outros tipos de ações</a:t>
            </a:r>
          </a:p>
        </p:txBody>
      </p:sp>
      <p:sp>
        <p:nvSpPr>
          <p:cNvPr id="8" name="Título 1">
            <a:extLst>
              <a:ext uri="{FF2B5EF4-FFF2-40B4-BE49-F238E27FC236}">
                <a16:creationId xmlns:a16="http://schemas.microsoft.com/office/drawing/2014/main" id="{58BD9FE3-AB2E-4F3E-9F72-B0CD4359265A}"/>
              </a:ext>
            </a:extLst>
          </p:cNvPr>
          <p:cNvSpPr txBox="1">
            <a:spLocks/>
          </p:cNvSpPr>
          <p:nvPr/>
        </p:nvSpPr>
        <p:spPr>
          <a:xfrm>
            <a:off x="573302" y="1293306"/>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2800" dirty="0">
                <a:solidFill>
                  <a:schemeClr val="tx1"/>
                </a:solidFill>
              </a:rPr>
              <a:t>OPÇÕES - são contratos onde se negocia o direito, por um determinado período, de comprar ou vender um lote de ações por um preço fixado, o preço de exercício ou strike.</a:t>
            </a:r>
          </a:p>
          <a:p>
            <a:pPr marL="342900" indent="-342900" algn="just">
              <a:buFont typeface="Arial" panose="020B0604020202020204" pitchFamily="34" charset="0"/>
              <a:buChar char="•"/>
            </a:pPr>
            <a:endParaRPr lang="pt-BR" sz="2800" dirty="0">
              <a:solidFill>
                <a:schemeClr val="tx1"/>
              </a:solidFill>
            </a:endParaRPr>
          </a:p>
          <a:p>
            <a:pPr marL="342900" indent="-342900" algn="just">
              <a:buFont typeface="Arial" panose="020B0604020202020204" pitchFamily="34" charset="0"/>
              <a:buChar char="•"/>
            </a:pPr>
            <a:r>
              <a:rPr lang="pt-BR" sz="2800" dirty="0">
                <a:solidFill>
                  <a:schemeClr val="tx1"/>
                </a:solidFill>
              </a:rPr>
              <a:t>As opções são um ótimo instrumento de defesa para fazer hedge de seus investimentos. No entanto, também podem ser usadas para alavancagem. </a:t>
            </a:r>
          </a:p>
          <a:p>
            <a:pPr marL="342900" indent="-342900" algn="just">
              <a:buFont typeface="Arial" panose="020B0604020202020204" pitchFamily="34" charset="0"/>
              <a:buChar char="•"/>
            </a:pPr>
            <a:endParaRPr lang="pt-BR" sz="2800" dirty="0">
              <a:solidFill>
                <a:schemeClr val="tx1"/>
              </a:solidFill>
            </a:endParaRPr>
          </a:p>
          <a:p>
            <a:pPr marL="342900" indent="-342900" algn="just">
              <a:buFont typeface="Arial" panose="020B0604020202020204" pitchFamily="34" charset="0"/>
              <a:buChar char="•"/>
            </a:pPr>
            <a:r>
              <a:rPr lang="pt-BR" sz="2800" dirty="0">
                <a:solidFill>
                  <a:schemeClr val="tx1"/>
                </a:solidFill>
              </a:rPr>
              <a:t>Trata-se de um dos contratos presentes no mercado </a:t>
            </a:r>
            <a:r>
              <a:rPr lang="pt-BR" sz="2800" dirty="0" err="1">
                <a:solidFill>
                  <a:schemeClr val="tx1"/>
                </a:solidFill>
              </a:rPr>
              <a:t>dederivativos</a:t>
            </a:r>
            <a:r>
              <a:rPr lang="pt-BR" sz="2800" dirty="0">
                <a:solidFill>
                  <a:schemeClr val="tx1"/>
                </a:solidFill>
              </a:rPr>
              <a:t>. </a:t>
            </a:r>
            <a:endParaRPr lang="pt-BR" sz="1000" dirty="0">
              <a:solidFill>
                <a:schemeClr val="tx1"/>
              </a:solidFill>
            </a:endParaRPr>
          </a:p>
        </p:txBody>
      </p:sp>
      <p:sp>
        <p:nvSpPr>
          <p:cNvPr id="5" name="CaixaDeTexto 4">
            <a:extLst>
              <a:ext uri="{FF2B5EF4-FFF2-40B4-BE49-F238E27FC236}">
                <a16:creationId xmlns:a16="http://schemas.microsoft.com/office/drawing/2014/main" id="{E85ED272-F5A7-4DF2-810C-155613EA9AEE}"/>
              </a:ext>
            </a:extLst>
          </p:cNvPr>
          <p:cNvSpPr txBox="1"/>
          <p:nvPr/>
        </p:nvSpPr>
        <p:spPr>
          <a:xfrm>
            <a:off x="975360" y="6147554"/>
            <a:ext cx="6248400" cy="369332"/>
          </a:xfrm>
          <a:prstGeom prst="rect">
            <a:avLst/>
          </a:prstGeom>
          <a:noFill/>
        </p:spPr>
        <p:txBody>
          <a:bodyPr wrap="square">
            <a:spAutoFit/>
          </a:bodyPr>
          <a:lstStyle/>
          <a:p>
            <a:r>
              <a:rPr lang="pt-BR" dirty="0"/>
              <a:t>Fonte: https://riconnect.rico.com.vc/blog/mercado-de-opcoes</a:t>
            </a:r>
          </a:p>
        </p:txBody>
      </p:sp>
    </p:spTree>
    <p:extLst>
      <p:ext uri="{BB962C8B-B14F-4D97-AF65-F5344CB8AC3E}">
        <p14:creationId xmlns:p14="http://schemas.microsoft.com/office/powerpoint/2010/main" val="4095362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8EF7BD-FE81-4B20-8DC5-0B3EB736F9F8}"/>
              </a:ext>
            </a:extLst>
          </p:cNvPr>
          <p:cNvSpPr>
            <a:spLocks noGrp="1"/>
          </p:cNvSpPr>
          <p:nvPr>
            <p:ph type="ctrTitle"/>
          </p:nvPr>
        </p:nvSpPr>
        <p:spPr>
          <a:xfrm>
            <a:off x="6343650" y="2173288"/>
            <a:ext cx="5302918" cy="2090808"/>
          </a:xfrm>
        </p:spPr>
        <p:txBody>
          <a:bodyPr rtlCol="0"/>
          <a:lstStyle/>
          <a:p>
            <a:pPr rtl="0"/>
            <a:r>
              <a:rPr lang="pt-BR" dirty="0"/>
              <a:t>História do MERCADO DE AÇÕES</a:t>
            </a:r>
          </a:p>
        </p:txBody>
      </p:sp>
      <p:pic>
        <p:nvPicPr>
          <p:cNvPr id="10" name="Espaço Reservado para Imagem 9" descr="Paisagem urbana&#10;">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Subtítulo 2">
            <a:extLst>
              <a:ext uri="{FF2B5EF4-FFF2-40B4-BE49-F238E27FC236}">
                <a16:creationId xmlns:a16="http://schemas.microsoft.com/office/drawing/2014/main" id="{AEF31663-A73A-4016-A835-5D84D9F13D8D}"/>
              </a:ext>
            </a:extLst>
          </p:cNvPr>
          <p:cNvSpPr>
            <a:spLocks noGrp="1"/>
          </p:cNvSpPr>
          <p:nvPr>
            <p:ph type="subTitle" idx="1"/>
          </p:nvPr>
        </p:nvSpPr>
        <p:spPr>
          <a:xfrm>
            <a:off x="6343650" y="4279971"/>
            <a:ext cx="5143500" cy="503167"/>
          </a:xfrm>
        </p:spPr>
        <p:txBody>
          <a:bodyPr rtlCol="0"/>
          <a:lstStyle/>
          <a:p>
            <a:pPr rtl="0"/>
            <a:r>
              <a:rPr lang="pt-BR" dirty="0"/>
              <a:t>Módulo 4</a:t>
            </a:r>
          </a:p>
        </p:txBody>
      </p:sp>
    </p:spTree>
    <p:extLst>
      <p:ext uri="{BB962C8B-B14F-4D97-AF65-F5344CB8AC3E}">
        <p14:creationId xmlns:p14="http://schemas.microsoft.com/office/powerpoint/2010/main" val="1084174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Dica de site</a:t>
            </a:r>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50</a:t>
            </a:fld>
            <a:endParaRPr lang="pt-BR" noProof="0" dirty="0"/>
          </a:p>
        </p:txBody>
      </p:sp>
      <p:sp>
        <p:nvSpPr>
          <p:cNvPr id="8" name="Título 1">
            <a:extLst>
              <a:ext uri="{FF2B5EF4-FFF2-40B4-BE49-F238E27FC236}">
                <a16:creationId xmlns:a16="http://schemas.microsoft.com/office/drawing/2014/main" id="{D5E921DA-3E92-417B-9C38-073E2A4CF329}"/>
              </a:ext>
            </a:extLst>
          </p:cNvPr>
          <p:cNvSpPr txBox="1">
            <a:spLocks/>
          </p:cNvSpPr>
          <p:nvPr/>
        </p:nvSpPr>
        <p:spPr>
          <a:xfrm>
            <a:off x="515938" y="1491426"/>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4000" dirty="0">
                <a:solidFill>
                  <a:schemeClr val="tx1"/>
                </a:solidFill>
                <a:hlinkClick r:id="rId2"/>
              </a:rPr>
              <a:t>https://opcoes.net.br/</a:t>
            </a:r>
            <a:endParaRPr lang="pt-BR" sz="4000" dirty="0">
              <a:solidFill>
                <a:schemeClr val="tx1"/>
              </a:solidFill>
            </a:endParaRPr>
          </a:p>
          <a:p>
            <a:pPr algn="just"/>
            <a:endParaRPr lang="pt-BR" sz="4000" dirty="0">
              <a:solidFill>
                <a:schemeClr val="tx1"/>
              </a:solidFill>
            </a:endParaRPr>
          </a:p>
          <a:p>
            <a:pPr marL="342900" indent="-342900" algn="just">
              <a:buFont typeface="Arial" panose="020B0604020202020204" pitchFamily="34" charset="0"/>
              <a:buChar char="•"/>
            </a:pPr>
            <a:endParaRPr lang="pt-BR" sz="4000" dirty="0">
              <a:solidFill>
                <a:schemeClr val="tx1"/>
              </a:solidFill>
            </a:endParaRPr>
          </a:p>
          <a:p>
            <a:pPr marL="342900" indent="-342900" algn="just">
              <a:buFont typeface="Arial" panose="020B0604020202020204" pitchFamily="34" charset="0"/>
              <a:buChar char="•"/>
            </a:pPr>
            <a:endParaRPr lang="pt-BR" sz="1200" dirty="0">
              <a:solidFill>
                <a:schemeClr val="tx1"/>
              </a:solidFill>
            </a:endParaRPr>
          </a:p>
        </p:txBody>
      </p:sp>
    </p:spTree>
    <p:extLst>
      <p:ext uri="{BB962C8B-B14F-4D97-AF65-F5344CB8AC3E}">
        <p14:creationId xmlns:p14="http://schemas.microsoft.com/office/powerpoint/2010/main" val="2197323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E7579-7A4D-4B9A-85E1-36469E73B920}"/>
              </a:ext>
            </a:extLst>
          </p:cNvPr>
          <p:cNvSpPr>
            <a:spLocks noGrp="1"/>
          </p:cNvSpPr>
          <p:nvPr>
            <p:ph type="title"/>
          </p:nvPr>
        </p:nvSpPr>
        <p:spPr>
          <a:xfrm>
            <a:off x="573302" y="188714"/>
            <a:ext cx="10109938" cy="897308"/>
          </a:xfrm>
        </p:spPr>
        <p:txBody>
          <a:bodyPr>
            <a:noAutofit/>
          </a:bodyPr>
          <a:lstStyle/>
          <a:p>
            <a:r>
              <a:rPr lang="pt-BR" sz="4000" dirty="0"/>
              <a:t>Outros tipos de ações</a:t>
            </a:r>
          </a:p>
        </p:txBody>
      </p:sp>
      <p:sp>
        <p:nvSpPr>
          <p:cNvPr id="8" name="Título 1">
            <a:extLst>
              <a:ext uri="{FF2B5EF4-FFF2-40B4-BE49-F238E27FC236}">
                <a16:creationId xmlns:a16="http://schemas.microsoft.com/office/drawing/2014/main" id="{58BD9FE3-AB2E-4F3E-9F72-B0CD4359265A}"/>
              </a:ext>
            </a:extLst>
          </p:cNvPr>
          <p:cNvSpPr txBox="1">
            <a:spLocks/>
          </p:cNvSpPr>
          <p:nvPr/>
        </p:nvSpPr>
        <p:spPr>
          <a:xfrm>
            <a:off x="573302" y="1086022"/>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2400" dirty="0">
                <a:solidFill>
                  <a:schemeClr val="tx1"/>
                </a:solidFill>
              </a:rPr>
              <a:t>Contrato futuro é um acordo de compra e venda a ser realizado em data futura, permitindo ganhos tanto na alta quanto na queda de um ativo negociado na Bolsa de Valores. </a:t>
            </a:r>
          </a:p>
          <a:p>
            <a:pPr marL="342900" indent="-342900" algn="just">
              <a:buFont typeface="Arial" panose="020B0604020202020204" pitchFamily="34" charset="0"/>
              <a:buChar char="•"/>
            </a:pPr>
            <a:endParaRPr lang="pt-BR" sz="2400" dirty="0">
              <a:solidFill>
                <a:schemeClr val="tx1"/>
              </a:solidFill>
            </a:endParaRPr>
          </a:p>
          <a:p>
            <a:pPr marL="342900" indent="-342900" algn="just">
              <a:buFont typeface="Arial" panose="020B0604020202020204" pitchFamily="34" charset="0"/>
              <a:buChar char="•"/>
            </a:pPr>
            <a:r>
              <a:rPr lang="pt-BR" sz="2400" dirty="0">
                <a:solidFill>
                  <a:schemeClr val="tx1"/>
                </a:solidFill>
              </a:rPr>
              <a:t>O contrato futuro negocia derivativos, ou seja, ativos que derivam de outros, como moedas, índices e commodities (ver siglas em </a:t>
            </a:r>
            <a:r>
              <a:rPr lang="pt-BR" sz="2400" dirty="0">
                <a:solidFill>
                  <a:schemeClr val="tx1"/>
                </a:solidFill>
                <a:hlinkClick r:id="rId2"/>
              </a:rPr>
              <a:t>https://br.advfn.com/investimentos/futuros/</a:t>
            </a:r>
            <a:r>
              <a:rPr lang="pt-BR" sz="2400" dirty="0" err="1">
                <a:solidFill>
                  <a:schemeClr val="tx1"/>
                </a:solidFill>
                <a:hlinkClick r:id="rId2"/>
              </a:rPr>
              <a:t>codigo-bmf</a:t>
            </a:r>
            <a:r>
              <a:rPr lang="pt-BR" sz="2400" dirty="0">
                <a:solidFill>
                  <a:schemeClr val="tx1"/>
                </a:solidFill>
              </a:rPr>
              <a:t>). </a:t>
            </a:r>
          </a:p>
          <a:p>
            <a:pPr marL="342900" indent="-342900" algn="just">
              <a:buFont typeface="Arial" panose="020B0604020202020204" pitchFamily="34" charset="0"/>
              <a:buChar char="•"/>
            </a:pPr>
            <a:endParaRPr lang="pt-BR" sz="2400" dirty="0">
              <a:solidFill>
                <a:schemeClr val="tx1"/>
              </a:solidFill>
            </a:endParaRPr>
          </a:p>
          <a:p>
            <a:pPr marL="342900" indent="-342900" algn="just">
              <a:buFont typeface="Arial" panose="020B0604020202020204" pitchFamily="34" charset="0"/>
              <a:buChar char="•"/>
            </a:pPr>
            <a:r>
              <a:rPr lang="pt-BR" sz="2400" dirty="0">
                <a:solidFill>
                  <a:schemeClr val="tx1"/>
                </a:solidFill>
              </a:rPr>
              <a:t>É muito utilizado para operações que visam a proteção do investidor contra oscilações de preços do mercado, procedimentos conhecidos como hedge.</a:t>
            </a:r>
          </a:p>
          <a:p>
            <a:pPr marL="342900" indent="-342900" algn="just">
              <a:buFont typeface="Arial" panose="020B0604020202020204" pitchFamily="34" charset="0"/>
              <a:buChar char="•"/>
            </a:pPr>
            <a:endParaRPr lang="pt-BR" sz="2400" dirty="0">
              <a:solidFill>
                <a:schemeClr val="tx1"/>
              </a:solidFill>
            </a:endParaRPr>
          </a:p>
          <a:p>
            <a:pPr marL="342900" indent="-342900" algn="just">
              <a:buFont typeface="Arial" panose="020B0604020202020204" pitchFamily="34" charset="0"/>
              <a:buChar char="•"/>
            </a:pPr>
            <a:r>
              <a:rPr lang="pt-BR" sz="2400" dirty="0">
                <a:solidFill>
                  <a:schemeClr val="tx1"/>
                </a:solidFill>
              </a:rPr>
              <a:t>Ainda que sejam uma boa opção de diversificação para a sua carteira, as negociações no mercado futuro são consideradas de alto risco e não devem ser realizadas por investidores iniciantes ou com perfil de investidor conservador. </a:t>
            </a:r>
            <a:endParaRPr lang="pt-BR" sz="900" dirty="0">
              <a:solidFill>
                <a:schemeClr val="tx1"/>
              </a:solidFill>
            </a:endParaRPr>
          </a:p>
        </p:txBody>
      </p:sp>
      <p:sp>
        <p:nvSpPr>
          <p:cNvPr id="5" name="CaixaDeTexto 4">
            <a:extLst>
              <a:ext uri="{FF2B5EF4-FFF2-40B4-BE49-F238E27FC236}">
                <a16:creationId xmlns:a16="http://schemas.microsoft.com/office/drawing/2014/main" id="{E85ED272-F5A7-4DF2-810C-155613EA9AEE}"/>
              </a:ext>
            </a:extLst>
          </p:cNvPr>
          <p:cNvSpPr txBox="1"/>
          <p:nvPr/>
        </p:nvSpPr>
        <p:spPr>
          <a:xfrm>
            <a:off x="573302" y="6299954"/>
            <a:ext cx="6248400" cy="369332"/>
          </a:xfrm>
          <a:prstGeom prst="rect">
            <a:avLst/>
          </a:prstGeom>
          <a:noFill/>
        </p:spPr>
        <p:txBody>
          <a:bodyPr wrap="square">
            <a:spAutoFit/>
          </a:bodyPr>
          <a:lstStyle/>
          <a:p>
            <a:r>
              <a:rPr lang="pt-BR" dirty="0"/>
              <a:t>Fonte: https://warren.com.br/blog/contrato-futuro</a:t>
            </a:r>
          </a:p>
        </p:txBody>
      </p:sp>
    </p:spTree>
    <p:extLst>
      <p:ext uri="{BB962C8B-B14F-4D97-AF65-F5344CB8AC3E}">
        <p14:creationId xmlns:p14="http://schemas.microsoft.com/office/powerpoint/2010/main" val="1144162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Dica de livro</a:t>
            </a:r>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52</a:t>
            </a:fld>
            <a:endParaRPr lang="pt-BR" noProof="0" dirty="0"/>
          </a:p>
        </p:txBody>
      </p:sp>
      <p:pic>
        <p:nvPicPr>
          <p:cNvPr id="3074" name="Picture 2" descr="101 Perguntas e Respostas para Investidores Iniciantes por [Tiago Reis, Felipe Tadewald]">
            <a:extLst>
              <a:ext uri="{FF2B5EF4-FFF2-40B4-BE49-F238E27FC236}">
                <a16:creationId xmlns:a16="http://schemas.microsoft.com/office/drawing/2014/main" id="{236B74D9-BC15-422F-AEAE-4ACB70B09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142" y="1400966"/>
            <a:ext cx="3171825" cy="47625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6" name="Picture 4" descr="Faça fortuna com ações por [Decio Bazin]">
            <a:extLst>
              <a:ext uri="{FF2B5EF4-FFF2-40B4-BE49-F238E27FC236}">
                <a16:creationId xmlns:a16="http://schemas.microsoft.com/office/drawing/2014/main" id="{7A443D93-70F2-4C3D-848B-8B1E722CD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833" y="1430098"/>
            <a:ext cx="34766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704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B08B8-3DB3-4637-AE23-B8DB96D9FCEC}"/>
              </a:ext>
            </a:extLst>
          </p:cNvPr>
          <p:cNvSpPr>
            <a:spLocks noGrp="1"/>
          </p:cNvSpPr>
          <p:nvPr>
            <p:ph type="ctrTitle"/>
          </p:nvPr>
        </p:nvSpPr>
        <p:spPr>
          <a:xfrm>
            <a:off x="6343650" y="2173288"/>
            <a:ext cx="5302918" cy="2090808"/>
          </a:xfrm>
        </p:spPr>
        <p:txBody>
          <a:bodyPr rtlCol="0"/>
          <a:lstStyle/>
          <a:p>
            <a:pPr rtl="0"/>
            <a:r>
              <a:rPr lang="pt-BR" dirty="0"/>
              <a:t>QUAL SEU PERFIL DE INVESTIDOR?</a:t>
            </a:r>
            <a:br>
              <a:rPr lang="pt-BR" dirty="0"/>
            </a:br>
            <a:r>
              <a:rPr lang="pt-BR" dirty="0"/>
              <a:t>descubra</a:t>
            </a:r>
          </a:p>
        </p:txBody>
      </p:sp>
      <p:sp>
        <p:nvSpPr>
          <p:cNvPr id="3" name="Subtítulo 2">
            <a:extLst>
              <a:ext uri="{FF2B5EF4-FFF2-40B4-BE49-F238E27FC236}">
                <a16:creationId xmlns:a16="http://schemas.microsoft.com/office/drawing/2014/main" id="{2198AA37-E298-4CD8-9F0F-2123ACFD9653}"/>
              </a:ext>
            </a:extLst>
          </p:cNvPr>
          <p:cNvSpPr>
            <a:spLocks noGrp="1"/>
          </p:cNvSpPr>
          <p:nvPr>
            <p:ph type="subTitle" idx="1"/>
          </p:nvPr>
        </p:nvSpPr>
        <p:spPr/>
        <p:txBody>
          <a:bodyPr rtlCol="0"/>
          <a:lstStyle/>
          <a:p>
            <a:pPr rtl="0"/>
            <a:r>
              <a:rPr lang="pt-BR" dirty="0"/>
              <a:t>Módulo 6</a:t>
            </a:r>
          </a:p>
        </p:txBody>
      </p:sp>
      <p:pic>
        <p:nvPicPr>
          <p:cNvPr id="10" name="Espaço Reservado para Imagem 9" descr="Paisagem urbana">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Oval 14">
            <a:extLst>
              <a:ext uri="{FF2B5EF4-FFF2-40B4-BE49-F238E27FC236}">
                <a16:creationId xmlns:a16="http://schemas.microsoft.com/office/drawing/2014/main" id="{EF515B4A-CB20-4847-8E00-0DD66F1FEBB4}"/>
              </a:ext>
            </a:extLst>
          </p:cNvPr>
          <p:cNvSpPr/>
          <p:nvPr/>
        </p:nvSpPr>
        <p:spPr>
          <a:xfrm>
            <a:off x="11371669" y="6440929"/>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6" name="Espaço Reservado para o Número do Slide 5">
            <a:extLst>
              <a:ext uri="{FF2B5EF4-FFF2-40B4-BE49-F238E27FC236}">
                <a16:creationId xmlns:a16="http://schemas.microsoft.com/office/drawing/2014/main" id="{996B64B9-1DF0-4EE9-BAB5-72AFA94B9AFD}"/>
              </a:ext>
            </a:extLst>
          </p:cNvPr>
          <p:cNvSpPr txBox="1">
            <a:spLocks/>
          </p:cNvSpPr>
          <p:nvPr/>
        </p:nvSpPr>
        <p:spPr>
          <a:xfrm>
            <a:off x="11363696" y="6487271"/>
            <a:ext cx="294460" cy="187367"/>
          </a:xfrm>
          <a:prstGeom prst="rect">
            <a:avLst/>
          </a:prstGeom>
        </p:spPr>
        <p:txBody>
          <a:bodyPr lIns="0" tIns="0" rIns="0" bIns="0" rtlCol="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pt-BR" sz="9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pt-BR" sz="9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299315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5088E0-5586-4989-A98D-44FF7EC5D06B}"/>
              </a:ext>
            </a:extLst>
          </p:cNvPr>
          <p:cNvSpPr>
            <a:spLocks noGrp="1"/>
          </p:cNvSpPr>
          <p:nvPr>
            <p:ph type="title"/>
          </p:nvPr>
        </p:nvSpPr>
        <p:spPr>
          <a:xfrm>
            <a:off x="515938" y="499595"/>
            <a:ext cx="4937211" cy="1325563"/>
          </a:xfrm>
        </p:spPr>
        <p:txBody>
          <a:bodyPr anchor="ctr">
            <a:normAutofit/>
          </a:bodyPr>
          <a:lstStyle/>
          <a:p>
            <a:r>
              <a:rPr lang="pt-BR"/>
              <a:t>Seu perfil de investidor</a:t>
            </a:r>
          </a:p>
        </p:txBody>
      </p:sp>
      <p:sp>
        <p:nvSpPr>
          <p:cNvPr id="3" name="Espaço Reservado para Conteúdo 2">
            <a:extLst>
              <a:ext uri="{FF2B5EF4-FFF2-40B4-BE49-F238E27FC236}">
                <a16:creationId xmlns:a16="http://schemas.microsoft.com/office/drawing/2014/main" id="{FD028533-8845-4198-960B-B79A70D64572}"/>
              </a:ext>
            </a:extLst>
          </p:cNvPr>
          <p:cNvSpPr>
            <a:spLocks noGrp="1"/>
          </p:cNvSpPr>
          <p:nvPr>
            <p:ph idx="1"/>
          </p:nvPr>
        </p:nvSpPr>
        <p:spPr>
          <a:xfrm>
            <a:off x="538960" y="1825625"/>
            <a:ext cx="4914189" cy="4351338"/>
          </a:xfrm>
        </p:spPr>
        <p:txBody>
          <a:bodyPr>
            <a:normAutofit/>
          </a:bodyPr>
          <a:lstStyle/>
          <a:p>
            <a:r>
              <a:rPr lang="pt-BR" dirty="0"/>
              <a:t>Vamos definir qual tipo de </a:t>
            </a:r>
            <a:r>
              <a:rPr lang="pt-BR" dirty="0" err="1"/>
              <a:t>trader</a:t>
            </a:r>
            <a:r>
              <a:rPr lang="pt-BR" dirty="0"/>
              <a:t> você quer ser neste mercado.</a:t>
            </a:r>
          </a:p>
          <a:p>
            <a:endParaRPr lang="pt-BR" dirty="0"/>
          </a:p>
          <a:p>
            <a:r>
              <a:rPr lang="pt-BR" dirty="0"/>
              <a:t>Position </a:t>
            </a:r>
            <a:r>
              <a:rPr lang="pt-BR" dirty="0" err="1"/>
              <a:t>Trader</a:t>
            </a:r>
            <a:endParaRPr lang="pt-BR" dirty="0"/>
          </a:p>
          <a:p>
            <a:r>
              <a:rPr lang="pt-BR" dirty="0"/>
              <a:t>Swing </a:t>
            </a:r>
            <a:r>
              <a:rPr lang="pt-BR" dirty="0" err="1"/>
              <a:t>Trader</a:t>
            </a:r>
            <a:endParaRPr lang="pt-BR" dirty="0"/>
          </a:p>
          <a:p>
            <a:r>
              <a:rPr lang="pt-BR" dirty="0"/>
              <a:t>Day </a:t>
            </a:r>
            <a:r>
              <a:rPr lang="pt-BR" dirty="0" err="1"/>
              <a:t>Trader</a:t>
            </a:r>
            <a:endParaRPr lang="pt-BR" dirty="0"/>
          </a:p>
          <a:p>
            <a:r>
              <a:rPr lang="pt-BR" dirty="0" err="1"/>
              <a:t>Buy</a:t>
            </a:r>
            <a:r>
              <a:rPr lang="pt-BR" dirty="0"/>
              <a:t> </a:t>
            </a:r>
            <a:r>
              <a:rPr lang="pt-BR" dirty="0" err="1"/>
              <a:t>and</a:t>
            </a:r>
            <a:r>
              <a:rPr lang="pt-BR" dirty="0"/>
              <a:t> </a:t>
            </a:r>
            <a:r>
              <a:rPr lang="pt-BR" dirty="0" err="1"/>
              <a:t>Hold</a:t>
            </a:r>
            <a:endParaRPr lang="pt-BR" dirty="0"/>
          </a:p>
        </p:txBody>
      </p:sp>
      <p:sp>
        <p:nvSpPr>
          <p:cNvPr id="10" name="Slide Number Placeholder 3">
            <a:extLst>
              <a:ext uri="{FF2B5EF4-FFF2-40B4-BE49-F238E27FC236}">
                <a16:creationId xmlns:a16="http://schemas.microsoft.com/office/drawing/2014/main" id="{CDC470CE-39BB-4FD1-AB99-E3AD937760BD}"/>
              </a:ext>
            </a:extLst>
          </p:cNvPr>
          <p:cNvSpPr>
            <a:spLocks noGrp="1"/>
          </p:cNvSpPr>
          <p:nvPr>
            <p:ph type="sldNum" sz="quarter" idx="12"/>
          </p:nvPr>
        </p:nvSpPr>
        <p:spPr>
          <a:xfrm>
            <a:off x="11363696" y="6455739"/>
            <a:ext cx="294460" cy="187367"/>
          </a:xfrm>
        </p:spPr>
        <p:txBody>
          <a:bodyPr/>
          <a:lstStyle/>
          <a:p>
            <a:pPr rtl="0">
              <a:spcAft>
                <a:spcPts val="600"/>
              </a:spcAft>
            </a:pPr>
            <a:fld id="{9EC71654-96A5-4280-94F3-931C61A9F92C}" type="slidenum">
              <a:rPr lang="pt-BR" noProof="0" smtClean="0"/>
              <a:pPr rtl="0">
                <a:spcAft>
                  <a:spcPts val="600"/>
                </a:spcAft>
              </a:pPr>
              <a:t>54</a:t>
            </a:fld>
            <a:endParaRPr lang="pt-BR" noProof="0"/>
          </a:p>
        </p:txBody>
      </p:sp>
      <p:pic>
        <p:nvPicPr>
          <p:cNvPr id="5" name="Imagem 4" descr="Uma imagem contendo texto, mapa&#10;&#10;Descrição gerada automaticamente">
            <a:extLst>
              <a:ext uri="{FF2B5EF4-FFF2-40B4-BE49-F238E27FC236}">
                <a16:creationId xmlns:a16="http://schemas.microsoft.com/office/drawing/2014/main" id="{6C78E71E-0DEF-4321-993B-5FF88C9E6CB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567" r="7182" b="-1"/>
          <a:stretch/>
        </p:blipFill>
        <p:spPr>
          <a:xfrm>
            <a:off x="5455212" y="988536"/>
            <a:ext cx="4884848" cy="4884848"/>
          </a:xfrm>
          <a:prstGeom prst="ellipse">
            <a:avLst/>
          </a:prstGeom>
          <a:noFill/>
          <a:effectLst/>
        </p:spPr>
      </p:pic>
    </p:spTree>
    <p:extLst>
      <p:ext uri="{BB962C8B-B14F-4D97-AF65-F5344CB8AC3E}">
        <p14:creationId xmlns:p14="http://schemas.microsoft.com/office/powerpoint/2010/main" val="3116654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Pessoas sentadas em volta de uma loja&#10;&#10;Descrição gerada automaticamente">
            <a:extLst>
              <a:ext uri="{FF2B5EF4-FFF2-40B4-BE49-F238E27FC236}">
                <a16:creationId xmlns:a16="http://schemas.microsoft.com/office/drawing/2014/main" id="{886D35F4-699E-4DF7-90A7-D8049879E90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357" r="1" b="2737"/>
          <a:stretch/>
        </p:blipFill>
        <p:spPr>
          <a:xfrm>
            <a:off x="603671" y="-1"/>
            <a:ext cx="11588329" cy="6857999"/>
          </a:xfrm>
          <a:prstGeom prst="rect">
            <a:avLst/>
          </a:prstGeom>
        </p:spPr>
      </p:pic>
      <p:sp>
        <p:nvSpPr>
          <p:cNvPr id="2" name="Título 1">
            <a:extLst>
              <a:ext uri="{FF2B5EF4-FFF2-40B4-BE49-F238E27FC236}">
                <a16:creationId xmlns:a16="http://schemas.microsoft.com/office/drawing/2014/main" id="{4E677113-B594-488A-921A-B1EF6D1FAC8C}"/>
              </a:ext>
            </a:extLst>
          </p:cNvPr>
          <p:cNvSpPr>
            <a:spLocks noGrp="1"/>
          </p:cNvSpPr>
          <p:nvPr>
            <p:ph type="title"/>
          </p:nvPr>
        </p:nvSpPr>
        <p:spPr>
          <a:xfrm>
            <a:off x="1166649" y="721805"/>
            <a:ext cx="3874686" cy="2147520"/>
          </a:xfrm>
        </p:spPr>
        <p:txBody>
          <a:bodyPr>
            <a:normAutofit/>
          </a:bodyPr>
          <a:lstStyle/>
          <a:p>
            <a:r>
              <a:rPr lang="pt-BR">
                <a:solidFill>
                  <a:schemeClr val="bg1"/>
                </a:solidFill>
              </a:rPr>
              <a:t>O QUE É UM TRADER?</a:t>
            </a:r>
          </a:p>
        </p:txBody>
      </p:sp>
      <p:sp>
        <p:nvSpPr>
          <p:cNvPr id="3" name="Espaço Reservado para Conteúdo 2">
            <a:extLst>
              <a:ext uri="{FF2B5EF4-FFF2-40B4-BE49-F238E27FC236}">
                <a16:creationId xmlns:a16="http://schemas.microsoft.com/office/drawing/2014/main" id="{04A011DF-CCDE-4A48-8D4A-1685459968B3}"/>
              </a:ext>
            </a:extLst>
          </p:cNvPr>
          <p:cNvSpPr>
            <a:spLocks noGrp="1"/>
          </p:cNvSpPr>
          <p:nvPr>
            <p:ph idx="1"/>
          </p:nvPr>
        </p:nvSpPr>
        <p:spPr>
          <a:xfrm>
            <a:off x="1166649" y="3379979"/>
            <a:ext cx="3874685" cy="3186359"/>
          </a:xfrm>
          <a:solidFill>
            <a:schemeClr val="accent1">
              <a:alpha val="70000"/>
            </a:schemeClr>
          </a:solidFill>
        </p:spPr>
        <p:txBody>
          <a:bodyPr anchor="ctr">
            <a:normAutofit/>
          </a:bodyPr>
          <a:lstStyle/>
          <a:p>
            <a:r>
              <a:rPr lang="pt-BR" sz="1800" i="1" dirty="0" err="1">
                <a:solidFill>
                  <a:schemeClr val="bg1"/>
                </a:solidFill>
                <a:latin typeface="Droid Sans"/>
              </a:rPr>
              <a:t>T</a:t>
            </a:r>
            <a:r>
              <a:rPr lang="pt-BR" sz="1800" b="0" i="1" dirty="0" err="1">
                <a:solidFill>
                  <a:schemeClr val="bg1"/>
                </a:solidFill>
                <a:effectLst/>
                <a:latin typeface="Droid Sans"/>
              </a:rPr>
              <a:t>rader</a:t>
            </a:r>
            <a:r>
              <a:rPr lang="pt-BR" sz="1800" b="0" i="0" dirty="0">
                <a:solidFill>
                  <a:schemeClr val="bg1"/>
                </a:solidFill>
                <a:effectLst/>
                <a:latin typeface="Droid Sans"/>
              </a:rPr>
              <a:t> é aquela pessoa que compra um ativo financeiro hoje para vender mais caro depois, ou faz o inverso.</a:t>
            </a:r>
          </a:p>
          <a:p>
            <a:r>
              <a:rPr lang="pt-BR" sz="1800" b="0" i="0" dirty="0">
                <a:solidFill>
                  <a:schemeClr val="bg1"/>
                </a:solidFill>
                <a:effectLst/>
                <a:latin typeface="Droid Sans"/>
              </a:rPr>
              <a:t>Sua intenção é NÃO MANTER aquele ativo. Só olha o lucro.</a:t>
            </a:r>
          </a:p>
          <a:p>
            <a:r>
              <a:rPr lang="pt-BR" sz="1800" dirty="0">
                <a:solidFill>
                  <a:schemeClr val="bg1"/>
                </a:solidFill>
                <a:latin typeface="Droid Sans"/>
              </a:rPr>
              <a:t>Resumindo: O </a:t>
            </a:r>
            <a:r>
              <a:rPr lang="pt-BR" sz="1800" dirty="0" err="1">
                <a:solidFill>
                  <a:schemeClr val="bg1"/>
                </a:solidFill>
                <a:latin typeface="Droid Sans"/>
              </a:rPr>
              <a:t>Trader</a:t>
            </a:r>
            <a:r>
              <a:rPr lang="pt-BR" sz="1800" dirty="0">
                <a:solidFill>
                  <a:schemeClr val="bg1"/>
                </a:solidFill>
                <a:latin typeface="Droid Sans"/>
              </a:rPr>
              <a:t> é um comerciante</a:t>
            </a:r>
            <a:endParaRPr lang="pt-BR" sz="1800" b="0" i="0" dirty="0">
              <a:solidFill>
                <a:schemeClr val="bg1"/>
              </a:solidFill>
              <a:effectLst/>
              <a:latin typeface="Droid Sans"/>
            </a:endParaRPr>
          </a:p>
          <a:p>
            <a:pPr marL="0" indent="0">
              <a:buNone/>
            </a:pPr>
            <a:br>
              <a:rPr lang="pt-BR" sz="1800" dirty="0">
                <a:solidFill>
                  <a:schemeClr val="bg1"/>
                </a:solidFill>
              </a:rPr>
            </a:br>
            <a:endParaRPr lang="pt-BR" sz="1800" dirty="0">
              <a:solidFill>
                <a:schemeClr val="bg1"/>
              </a:solidFill>
            </a:endParaRPr>
          </a:p>
        </p:txBody>
      </p:sp>
    </p:spTree>
    <p:extLst>
      <p:ext uri="{BB962C8B-B14F-4D97-AF65-F5344CB8AC3E}">
        <p14:creationId xmlns:p14="http://schemas.microsoft.com/office/powerpoint/2010/main" val="2796811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3EF308-7A37-427A-99D1-54AB78B4FE61}"/>
              </a:ext>
            </a:extLst>
          </p:cNvPr>
          <p:cNvSpPr>
            <a:spLocks noGrp="1"/>
          </p:cNvSpPr>
          <p:nvPr>
            <p:ph type="title"/>
          </p:nvPr>
        </p:nvSpPr>
        <p:spPr>
          <a:xfrm>
            <a:off x="838200" y="176214"/>
            <a:ext cx="10515600" cy="1481188"/>
          </a:xfrm>
        </p:spPr>
        <p:txBody>
          <a:bodyPr>
            <a:normAutofit/>
          </a:bodyPr>
          <a:lstStyle/>
          <a:p>
            <a:pPr algn="ctr"/>
            <a:r>
              <a:rPr lang="pt-BR" sz="4000"/>
              <a:t>O que é um Position Trader?</a:t>
            </a:r>
          </a:p>
        </p:txBody>
      </p:sp>
      <p:sp>
        <p:nvSpPr>
          <p:cNvPr id="3" name="Espaço Reservado para Conteúdo 2">
            <a:extLst>
              <a:ext uri="{FF2B5EF4-FFF2-40B4-BE49-F238E27FC236}">
                <a16:creationId xmlns:a16="http://schemas.microsoft.com/office/drawing/2014/main" id="{0081818E-97F2-4CD0-BB48-1F4892A76F98}"/>
              </a:ext>
            </a:extLst>
          </p:cNvPr>
          <p:cNvSpPr>
            <a:spLocks noGrp="1"/>
          </p:cNvSpPr>
          <p:nvPr>
            <p:ph idx="1"/>
          </p:nvPr>
        </p:nvSpPr>
        <p:spPr>
          <a:xfrm>
            <a:off x="838200" y="1847128"/>
            <a:ext cx="3990968" cy="4272681"/>
          </a:xfrm>
        </p:spPr>
        <p:txBody>
          <a:bodyPr>
            <a:normAutofit/>
          </a:bodyPr>
          <a:lstStyle/>
          <a:p>
            <a:r>
              <a:rPr lang="pt-BR" sz="1900" dirty="0">
                <a:latin typeface="Droid Sans"/>
              </a:rPr>
              <a:t>Position </a:t>
            </a:r>
            <a:r>
              <a:rPr lang="pt-BR" sz="1900" dirty="0" err="1">
                <a:latin typeface="Droid Sans"/>
              </a:rPr>
              <a:t>Trader</a:t>
            </a:r>
            <a:r>
              <a:rPr lang="pt-BR" sz="1900" dirty="0">
                <a:latin typeface="Droid Sans"/>
              </a:rPr>
              <a:t> é uma pessoa que realiza operações baseadas Análise Técnica. Fundamentalistas “puro sangue” não costumam reconhecer essa denominação devido ao  </a:t>
            </a:r>
            <a:r>
              <a:rPr lang="pt-BR" sz="1900" dirty="0">
                <a:solidFill>
                  <a:srgbClr val="FF0000"/>
                </a:solidFill>
                <a:latin typeface="Droid Sans"/>
              </a:rPr>
              <a:t>prazo operacional</a:t>
            </a:r>
            <a:r>
              <a:rPr lang="pt-BR" sz="1900" dirty="0">
                <a:latin typeface="Droid Sans"/>
              </a:rPr>
              <a:t>.</a:t>
            </a:r>
          </a:p>
          <a:p>
            <a:r>
              <a:rPr lang="pt-BR" sz="1900" dirty="0">
                <a:latin typeface="Droid Sans"/>
              </a:rPr>
              <a:t>São operações de longo prazo, porém, são trading. Por isso, elas não devem ser confundidas com outras abordagens de longo prazo como o </a:t>
            </a:r>
            <a:r>
              <a:rPr lang="pt-BR" sz="1900" dirty="0" err="1">
                <a:latin typeface="Droid Sans"/>
                <a:hlinkClick r:id="rId2">
                  <a:extLst>
                    <a:ext uri="{A12FA001-AC4F-418D-AE19-62706E023703}">
                      <ahyp:hlinkClr xmlns:ahyp="http://schemas.microsoft.com/office/drawing/2018/hyperlinkcolor" val="tx"/>
                    </a:ext>
                  </a:extLst>
                </a:hlinkClick>
              </a:rPr>
              <a:t>Buy</a:t>
            </a:r>
            <a:r>
              <a:rPr lang="pt-BR" sz="1900" dirty="0">
                <a:latin typeface="Droid Sans"/>
                <a:hlinkClick r:id="rId2">
                  <a:extLst>
                    <a:ext uri="{A12FA001-AC4F-418D-AE19-62706E023703}">
                      <ahyp:hlinkClr xmlns:ahyp="http://schemas.microsoft.com/office/drawing/2018/hyperlinkcolor" val="tx"/>
                    </a:ext>
                  </a:extLst>
                </a:hlinkClick>
              </a:rPr>
              <a:t> &amp; </a:t>
            </a:r>
            <a:r>
              <a:rPr lang="pt-BR" sz="1900" dirty="0" err="1">
                <a:latin typeface="Droid Sans"/>
                <a:hlinkClick r:id="rId2">
                  <a:extLst>
                    <a:ext uri="{A12FA001-AC4F-418D-AE19-62706E023703}">
                      <ahyp:hlinkClr xmlns:ahyp="http://schemas.microsoft.com/office/drawing/2018/hyperlinkcolor" val="tx"/>
                    </a:ext>
                  </a:extLst>
                </a:hlinkClick>
              </a:rPr>
              <a:t>Hold</a:t>
            </a:r>
            <a:r>
              <a:rPr lang="pt-BR" sz="1900" dirty="0">
                <a:latin typeface="Droid Sans"/>
              </a:rPr>
              <a:t> e o investimento em ações pagadoras de dividendos, em que não existe uma intenção clara de vender aquelas ações.</a:t>
            </a:r>
          </a:p>
          <a:p>
            <a:pPr marL="0" indent="0">
              <a:buNone/>
            </a:pPr>
            <a:endParaRPr lang="pt-BR" sz="1900" dirty="0"/>
          </a:p>
        </p:txBody>
      </p:sp>
      <p:pic>
        <p:nvPicPr>
          <p:cNvPr id="5" name="Imagem 4" descr="Mapa com linhas pretas em fundo branco&#10;&#10;Descrição gerada automaticamente">
            <a:extLst>
              <a:ext uri="{FF2B5EF4-FFF2-40B4-BE49-F238E27FC236}">
                <a16:creationId xmlns:a16="http://schemas.microsoft.com/office/drawing/2014/main" id="{FE4B9ACB-8F09-4C0D-9EC4-46351C16438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69" r="1070" b="-5"/>
          <a:stretch/>
        </p:blipFill>
        <p:spPr>
          <a:xfrm>
            <a:off x="5191128" y="1847129"/>
            <a:ext cx="6162670" cy="4272677"/>
          </a:xfrm>
          <a:prstGeom prst="rect">
            <a:avLst/>
          </a:prstGeom>
        </p:spPr>
      </p:pic>
      <p:sp>
        <p:nvSpPr>
          <p:cNvPr id="6" name="CaixaDeTexto 5">
            <a:extLst>
              <a:ext uri="{FF2B5EF4-FFF2-40B4-BE49-F238E27FC236}">
                <a16:creationId xmlns:a16="http://schemas.microsoft.com/office/drawing/2014/main" id="{55BB676D-5EF2-4154-B799-1A8F26698FB7}"/>
              </a:ext>
            </a:extLst>
          </p:cNvPr>
          <p:cNvSpPr txBox="1"/>
          <p:nvPr/>
        </p:nvSpPr>
        <p:spPr>
          <a:xfrm>
            <a:off x="11169067" y="5919751"/>
            <a:ext cx="184731" cy="200055"/>
          </a:xfrm>
          <a:prstGeom prst="rect">
            <a:avLst/>
          </a:prstGeom>
          <a:solidFill>
            <a:srgbClr val="000000"/>
          </a:solidFill>
        </p:spPr>
        <p:txBody>
          <a:bodyPr wrap="none" rtlCol="0">
            <a:spAutoFit/>
          </a:bodyPr>
          <a:lstStyle/>
          <a:p>
            <a:pPr algn="r">
              <a:spcAft>
                <a:spcPts val="600"/>
              </a:spcAft>
            </a:pPr>
            <a:endParaRPr lang="pt-BR" sz="700" dirty="0">
              <a:solidFill>
                <a:srgbClr val="FFFFFF"/>
              </a:solidFill>
            </a:endParaRPr>
          </a:p>
        </p:txBody>
      </p:sp>
    </p:spTree>
    <p:extLst>
      <p:ext uri="{BB962C8B-B14F-4D97-AF65-F5344CB8AC3E}">
        <p14:creationId xmlns:p14="http://schemas.microsoft.com/office/powerpoint/2010/main" val="42244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13022-E5AE-4FE2-8BE7-EFCE5EB5DB7D}"/>
              </a:ext>
            </a:extLst>
          </p:cNvPr>
          <p:cNvSpPr>
            <a:spLocks noGrp="1"/>
          </p:cNvSpPr>
          <p:nvPr>
            <p:ph type="title"/>
          </p:nvPr>
        </p:nvSpPr>
        <p:spPr>
          <a:xfrm>
            <a:off x="688975" y="685800"/>
            <a:ext cx="2780271" cy="5105400"/>
          </a:xfrm>
        </p:spPr>
        <p:txBody>
          <a:bodyPr>
            <a:normAutofit/>
          </a:bodyPr>
          <a:lstStyle/>
          <a:p>
            <a:pPr algn="ctr"/>
            <a:r>
              <a:rPr lang="pt-BR" sz="4000" dirty="0">
                <a:solidFill>
                  <a:srgbClr val="FF0000"/>
                </a:solidFill>
              </a:rPr>
              <a:t>BUY AND HOLD</a:t>
            </a:r>
          </a:p>
        </p:txBody>
      </p:sp>
      <p:graphicFrame>
        <p:nvGraphicFramePr>
          <p:cNvPr id="44" name="Espaço Reservado para Conteúdo 2">
            <a:extLst>
              <a:ext uri="{FF2B5EF4-FFF2-40B4-BE49-F238E27FC236}">
                <a16:creationId xmlns:a16="http://schemas.microsoft.com/office/drawing/2014/main" id="{AAC5B920-16DA-49FF-885C-92409807CE6D}"/>
              </a:ext>
            </a:extLst>
          </p:cNvPr>
          <p:cNvGraphicFramePr>
            <a:graphicFrameLocks noGrp="1"/>
          </p:cNvGraphicFramePr>
          <p:nvPr>
            <p:ph idx="1"/>
            <p:extLst>
              <p:ext uri="{D42A27DB-BD31-4B8C-83A1-F6EECF244321}">
                <p14:modId xmlns:p14="http://schemas.microsoft.com/office/powerpoint/2010/main" val="2054968154"/>
              </p:ext>
            </p:extLst>
          </p:nvPr>
        </p:nvGraphicFramePr>
        <p:xfrm>
          <a:off x="4635544" y="8763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m 3" descr="Em preto e branco&#10;&#10;Descrição gerada automaticamente com confiança média">
            <a:extLst>
              <a:ext uri="{FF2B5EF4-FFF2-40B4-BE49-F238E27FC236}">
                <a16:creationId xmlns:a16="http://schemas.microsoft.com/office/drawing/2014/main" id="{7B48A3F9-488C-4871-9E17-34326FD1C8D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217536" y="1097280"/>
            <a:ext cx="2190750" cy="2647950"/>
          </a:xfrm>
          <a:prstGeom prst="rect">
            <a:avLst/>
          </a:prstGeom>
        </p:spPr>
      </p:pic>
      <p:sp>
        <p:nvSpPr>
          <p:cNvPr id="5" name="CaixaDeTexto 4">
            <a:extLst>
              <a:ext uri="{FF2B5EF4-FFF2-40B4-BE49-F238E27FC236}">
                <a16:creationId xmlns:a16="http://schemas.microsoft.com/office/drawing/2014/main" id="{F703041D-86D0-4555-84C0-BB1476D7A04C}"/>
              </a:ext>
            </a:extLst>
          </p:cNvPr>
          <p:cNvSpPr txBox="1"/>
          <p:nvPr/>
        </p:nvSpPr>
        <p:spPr>
          <a:xfrm>
            <a:off x="1063581" y="3745230"/>
            <a:ext cx="2190750" cy="369332"/>
          </a:xfrm>
          <a:prstGeom prst="rect">
            <a:avLst/>
          </a:prstGeom>
          <a:noFill/>
        </p:spPr>
        <p:txBody>
          <a:bodyPr wrap="square" rtlCol="0">
            <a:spAutoFit/>
          </a:bodyPr>
          <a:lstStyle/>
          <a:p>
            <a:r>
              <a:rPr lang="pt-BR" sz="900">
                <a:hlinkClick r:id="rId9" tooltip="http://metslifers.blogspot.com/2009_09_01_archive.html"/>
              </a:rPr>
              <a:t>Esta Foto</a:t>
            </a:r>
            <a:r>
              <a:rPr lang="pt-BR" sz="900"/>
              <a:t> de Autor Desconhecido está licenciado em </a:t>
            </a:r>
            <a:r>
              <a:rPr lang="pt-BR" sz="900">
                <a:hlinkClick r:id="rId10" tooltip="https://creativecommons.org/licenses/by-sa/3.0/"/>
              </a:rPr>
              <a:t>CC BY-SA</a:t>
            </a:r>
            <a:endParaRPr lang="pt-BR" sz="900"/>
          </a:p>
        </p:txBody>
      </p:sp>
    </p:spTree>
    <p:extLst>
      <p:ext uri="{BB962C8B-B14F-4D97-AF65-F5344CB8AC3E}">
        <p14:creationId xmlns:p14="http://schemas.microsoft.com/office/powerpoint/2010/main" val="2433836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AC0003-8FDA-4BE6-B87B-57CB396C3CBE}"/>
              </a:ext>
            </a:extLst>
          </p:cNvPr>
          <p:cNvSpPr>
            <a:spLocks noGrp="1"/>
          </p:cNvSpPr>
          <p:nvPr>
            <p:ph type="title"/>
          </p:nvPr>
        </p:nvSpPr>
        <p:spPr>
          <a:xfrm>
            <a:off x="589560" y="856180"/>
            <a:ext cx="4560584" cy="1128068"/>
          </a:xfrm>
        </p:spPr>
        <p:txBody>
          <a:bodyPr anchor="ctr">
            <a:normAutofit/>
          </a:bodyPr>
          <a:lstStyle/>
          <a:p>
            <a:r>
              <a:rPr lang="pt-BR" sz="3700" dirty="0"/>
              <a:t>O QUE É SWING TRADER?</a:t>
            </a:r>
          </a:p>
        </p:txBody>
      </p:sp>
      <p:sp>
        <p:nvSpPr>
          <p:cNvPr id="3" name="Espaço Reservado para Conteúdo 2">
            <a:extLst>
              <a:ext uri="{FF2B5EF4-FFF2-40B4-BE49-F238E27FC236}">
                <a16:creationId xmlns:a16="http://schemas.microsoft.com/office/drawing/2014/main" id="{2EBCE9A7-2C4E-45A4-8655-5C7ABDFC6782}"/>
              </a:ext>
            </a:extLst>
          </p:cNvPr>
          <p:cNvSpPr>
            <a:spLocks noGrp="1"/>
          </p:cNvSpPr>
          <p:nvPr>
            <p:ph idx="1"/>
          </p:nvPr>
        </p:nvSpPr>
        <p:spPr>
          <a:xfrm>
            <a:off x="590719" y="2330505"/>
            <a:ext cx="4559425" cy="3979585"/>
          </a:xfrm>
        </p:spPr>
        <p:txBody>
          <a:bodyPr anchor="ctr">
            <a:normAutofit/>
          </a:bodyPr>
          <a:lstStyle/>
          <a:p>
            <a:r>
              <a:rPr lang="pt-BR" sz="2000" b="0" i="0" dirty="0">
                <a:effectLst/>
                <a:latin typeface="Droid Sans"/>
              </a:rPr>
              <a:t>“</a:t>
            </a:r>
            <a:r>
              <a:rPr lang="pt-BR" sz="2000" b="0" i="1" dirty="0">
                <a:effectLst/>
                <a:latin typeface="Droid Sans"/>
              </a:rPr>
              <a:t>Swing</a:t>
            </a:r>
            <a:r>
              <a:rPr lang="pt-BR" sz="2000" b="0" i="0" dirty="0">
                <a:effectLst/>
                <a:latin typeface="Droid Sans"/>
              </a:rPr>
              <a:t>” significa balançar. Observando um gráfico, percebe-se que ele não se movimenta em linha reta. Eles formam uma imagem de escada ou serrote. Se desenvolvem </a:t>
            </a:r>
            <a:r>
              <a:rPr lang="pt-BR" sz="2000" dirty="0">
                <a:latin typeface="Droid Sans"/>
              </a:rPr>
              <a:t>em </a:t>
            </a:r>
            <a:r>
              <a:rPr lang="pt-BR" sz="2000" b="0" i="0" dirty="0">
                <a:effectLst/>
                <a:latin typeface="Droid Sans"/>
              </a:rPr>
              <a:t>movimentos oscilantes acompanhando o mercado. </a:t>
            </a:r>
          </a:p>
          <a:p>
            <a:r>
              <a:rPr lang="pt-BR" sz="2000" dirty="0">
                <a:latin typeface="Droid Sans"/>
              </a:rPr>
              <a:t>Sua abordagem é híbrida e costumam durar dias ou semanas.</a:t>
            </a:r>
          </a:p>
          <a:p>
            <a:r>
              <a:rPr lang="pt-BR" sz="2000" b="0" i="0" dirty="0">
                <a:effectLst/>
                <a:latin typeface="Droid Sans"/>
              </a:rPr>
              <a:t>Principal vantagem é evitar rumores de mercado.</a:t>
            </a:r>
          </a:p>
          <a:p>
            <a:endParaRPr lang="pt-BR" sz="2000" dirty="0"/>
          </a:p>
        </p:txBody>
      </p:sp>
      <p:pic>
        <p:nvPicPr>
          <p:cNvPr id="5" name="Imagem 4" descr="Tela de celular com texto preto sobre fundo branco&#10;&#10;Descrição gerada automaticamente">
            <a:extLst>
              <a:ext uri="{FF2B5EF4-FFF2-40B4-BE49-F238E27FC236}">
                <a16:creationId xmlns:a16="http://schemas.microsoft.com/office/drawing/2014/main" id="{C463DB59-AAB8-43E1-8222-9E4EA402B51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837" b="1"/>
          <a:stretch/>
        </p:blipFill>
        <p:spPr>
          <a:xfrm>
            <a:off x="5977788" y="799352"/>
            <a:ext cx="5425410" cy="5259296"/>
          </a:xfrm>
          <a:prstGeom prst="rect">
            <a:avLst/>
          </a:prstGeom>
        </p:spPr>
      </p:pic>
    </p:spTree>
    <p:extLst>
      <p:ext uri="{BB962C8B-B14F-4D97-AF65-F5344CB8AC3E}">
        <p14:creationId xmlns:p14="http://schemas.microsoft.com/office/powerpoint/2010/main" val="3176279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1F30F-11AB-43AC-A244-97171BAE5958}"/>
              </a:ext>
            </a:extLst>
          </p:cNvPr>
          <p:cNvSpPr>
            <a:spLocks noGrp="1"/>
          </p:cNvSpPr>
          <p:nvPr>
            <p:ph type="title"/>
          </p:nvPr>
        </p:nvSpPr>
        <p:spPr>
          <a:xfrm>
            <a:off x="4965430" y="629268"/>
            <a:ext cx="6586491" cy="1286160"/>
          </a:xfrm>
        </p:spPr>
        <p:txBody>
          <a:bodyPr anchor="b">
            <a:normAutofit/>
          </a:bodyPr>
          <a:lstStyle/>
          <a:p>
            <a:r>
              <a:rPr lang="pt-BR" dirty="0"/>
              <a:t>O que é um Day </a:t>
            </a:r>
            <a:r>
              <a:rPr lang="pt-BR" dirty="0" err="1"/>
              <a:t>Trader</a:t>
            </a:r>
            <a:r>
              <a:rPr lang="pt-BR" dirty="0"/>
              <a:t>?</a:t>
            </a:r>
          </a:p>
        </p:txBody>
      </p:sp>
      <p:sp>
        <p:nvSpPr>
          <p:cNvPr id="3" name="Espaço Reservado para Conteúdo 2">
            <a:extLst>
              <a:ext uri="{FF2B5EF4-FFF2-40B4-BE49-F238E27FC236}">
                <a16:creationId xmlns:a16="http://schemas.microsoft.com/office/drawing/2014/main" id="{495142E2-367D-4578-A732-97F692B5CDFB}"/>
              </a:ext>
            </a:extLst>
          </p:cNvPr>
          <p:cNvSpPr>
            <a:spLocks noGrp="1"/>
          </p:cNvSpPr>
          <p:nvPr>
            <p:ph idx="1"/>
          </p:nvPr>
        </p:nvSpPr>
        <p:spPr>
          <a:xfrm>
            <a:off x="4965431" y="2438400"/>
            <a:ext cx="6586489" cy="3785419"/>
          </a:xfrm>
        </p:spPr>
        <p:txBody>
          <a:bodyPr>
            <a:normAutofit/>
          </a:bodyPr>
          <a:lstStyle/>
          <a:p>
            <a:r>
              <a:rPr lang="pt-BR" sz="2000"/>
              <a:t>É o sujeito que opera na compra e venda de ativos financeiros de forma quase instantânea. Ele compra e vende de tudo almejando lucro imediato.</a:t>
            </a:r>
          </a:p>
          <a:p>
            <a:r>
              <a:rPr lang="pt-BR" sz="2000">
                <a:latin typeface="Droid Sans"/>
              </a:rPr>
              <a:t>U</a:t>
            </a:r>
            <a:r>
              <a:rPr lang="pt-BR" sz="2000" b="0" i="0">
                <a:effectLst/>
                <a:latin typeface="Droid Sans"/>
              </a:rPr>
              <a:t>m </a:t>
            </a:r>
            <a:r>
              <a:rPr lang="pt-BR" sz="2000" b="0" i="1">
                <a:effectLst/>
                <a:latin typeface="Droid Sans"/>
              </a:rPr>
              <a:t>day trader</a:t>
            </a:r>
            <a:r>
              <a:rPr lang="pt-BR" sz="2000" b="0" i="0">
                <a:effectLst/>
                <a:latin typeface="Droid Sans"/>
              </a:rPr>
              <a:t> “típico”, não usa dinheiro nas operações. Normalmente são feitas com linhas de crédito (“conta margem”) ou ativos depositados em garantia. </a:t>
            </a:r>
          </a:p>
          <a:p>
            <a:r>
              <a:rPr lang="pt-BR" sz="2000" b="0" i="0">
                <a:effectLst/>
                <a:latin typeface="Droid Sans"/>
              </a:rPr>
              <a:t>Na teoria, o </a:t>
            </a:r>
            <a:r>
              <a:rPr lang="pt-BR" sz="2000" b="0" i="1">
                <a:effectLst/>
                <a:latin typeface="Droid Sans"/>
              </a:rPr>
              <a:t>day trader</a:t>
            </a:r>
            <a:r>
              <a:rPr lang="pt-BR" sz="2000" b="0" i="0">
                <a:effectLst/>
                <a:latin typeface="Droid Sans"/>
              </a:rPr>
              <a:t> é o “cara”. Mas, na prática, a maioria das pessoas que se aventura por aqui acaba “quebrando a cara”.</a:t>
            </a:r>
            <a:endParaRPr lang="pt-BR" sz="2000"/>
          </a:p>
        </p:txBody>
      </p:sp>
      <p:pic>
        <p:nvPicPr>
          <p:cNvPr id="8" name="Imagem 7" descr="Acha&#10;&#10;Descrição gerada automaticamente">
            <a:extLst>
              <a:ext uri="{FF2B5EF4-FFF2-40B4-BE49-F238E27FC236}">
                <a16:creationId xmlns:a16="http://schemas.microsoft.com/office/drawing/2014/main" id="{F0B0365E-45FF-465D-8E7A-115602CA9A3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531" r="26774"/>
          <a:stretch/>
        </p:blipFill>
        <p:spPr>
          <a:xfrm>
            <a:off x="20" y="10"/>
            <a:ext cx="4635571" cy="6857990"/>
          </a:xfrm>
          <a:prstGeom prst="rect">
            <a:avLst/>
          </a:prstGeom>
          <a:effectLst/>
        </p:spPr>
      </p:pic>
      <p:sp>
        <p:nvSpPr>
          <p:cNvPr id="9" name="CaixaDeTexto 8">
            <a:extLst>
              <a:ext uri="{FF2B5EF4-FFF2-40B4-BE49-F238E27FC236}">
                <a16:creationId xmlns:a16="http://schemas.microsoft.com/office/drawing/2014/main" id="{B1F7D919-ED80-427C-AED4-E16E7CAFEAC3}"/>
              </a:ext>
            </a:extLst>
          </p:cNvPr>
          <p:cNvSpPr txBox="1"/>
          <p:nvPr/>
        </p:nvSpPr>
        <p:spPr>
          <a:xfrm>
            <a:off x="4450860" y="6657945"/>
            <a:ext cx="184731" cy="200055"/>
          </a:xfrm>
          <a:prstGeom prst="rect">
            <a:avLst/>
          </a:prstGeom>
          <a:solidFill>
            <a:srgbClr val="000000"/>
          </a:solidFill>
        </p:spPr>
        <p:txBody>
          <a:bodyPr wrap="none" rtlCol="0">
            <a:spAutoFit/>
          </a:bodyPr>
          <a:lstStyle/>
          <a:p>
            <a:pPr algn="r">
              <a:spcAft>
                <a:spcPts val="600"/>
              </a:spcAft>
            </a:pPr>
            <a:endParaRPr lang="pt-BR" sz="700" dirty="0">
              <a:solidFill>
                <a:srgbClr val="FFFFFF"/>
              </a:solidFill>
            </a:endParaRPr>
          </a:p>
        </p:txBody>
      </p:sp>
    </p:spTree>
    <p:extLst>
      <p:ext uri="{BB962C8B-B14F-4D97-AF65-F5344CB8AC3E}">
        <p14:creationId xmlns:p14="http://schemas.microsoft.com/office/powerpoint/2010/main" val="3668344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lumMod val="75000"/>
            </a:schemeClr>
          </a:solidFill>
          <a:ln w="6857" cap="flat">
            <a:noFill/>
            <a:prstDash val="solid"/>
            <a:miter/>
          </a:ln>
        </p:spPr>
        <p:txBody>
          <a:bodyPr wrap="square" rtlCol="0" anchor="ctr">
            <a:noAutofit/>
          </a:bodyPr>
          <a:lstStyle/>
          <a:p>
            <a:endParaRPr lang="en-US"/>
          </a:p>
        </p:txBody>
      </p:sp>
      <p:sp>
        <p:nvSpPr>
          <p:cNvPr id="2" name="Título 1">
            <a:extLst>
              <a:ext uri="{FF2B5EF4-FFF2-40B4-BE49-F238E27FC236}">
                <a16:creationId xmlns:a16="http://schemas.microsoft.com/office/drawing/2014/main" id="{D8D47089-99FB-406B-B84A-69ABA6612F8C}"/>
              </a:ext>
            </a:extLst>
          </p:cNvPr>
          <p:cNvSpPr>
            <a:spLocks noGrp="1"/>
          </p:cNvSpPr>
          <p:nvPr>
            <p:ph type="title"/>
          </p:nvPr>
        </p:nvSpPr>
        <p:spPr>
          <a:xfrm>
            <a:off x="5759354" y="638089"/>
            <a:ext cx="5337270" cy="1476801"/>
          </a:xfrm>
        </p:spPr>
        <p:txBody>
          <a:bodyPr anchor="b">
            <a:normAutofit/>
          </a:bodyPr>
          <a:lstStyle/>
          <a:p>
            <a:r>
              <a:rPr lang="pt-BR" sz="5600">
                <a:solidFill>
                  <a:srgbClr val="FFFFFF"/>
                </a:solidFill>
              </a:rPr>
              <a:t>Bélgica  1487</a:t>
            </a:r>
          </a:p>
        </p:txBody>
      </p:sp>
      <p:sp>
        <p:nvSpPr>
          <p:cNvPr id="1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BC4DC3"/>
          </a:solidFill>
          <a:ln w="38100" cap="rnd">
            <a:solidFill>
              <a:srgbClr val="BC4DC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E2C60A9-7065-482B-9C8C-06C6536B27D5}"/>
              </a:ext>
            </a:extLst>
          </p:cNvPr>
          <p:cNvSpPr>
            <a:spLocks noGrp="1"/>
          </p:cNvSpPr>
          <p:nvPr>
            <p:ph idx="1"/>
          </p:nvPr>
        </p:nvSpPr>
        <p:spPr>
          <a:xfrm>
            <a:off x="5759354" y="2664886"/>
            <a:ext cx="5461095" cy="3550789"/>
          </a:xfrm>
        </p:spPr>
        <p:txBody>
          <a:bodyPr anchor="t">
            <a:normAutofit fontScale="77500" lnSpcReduction="20000"/>
          </a:bodyPr>
          <a:lstStyle/>
          <a:p>
            <a:pPr>
              <a:lnSpc>
                <a:spcPct val="100000"/>
              </a:lnSpc>
            </a:pPr>
            <a:r>
              <a:rPr lang="pt-BR" sz="2600" dirty="0">
                <a:solidFill>
                  <a:srgbClr val="FFFFFF"/>
                </a:solidFill>
              </a:rPr>
              <a:t>Na casa de uma família chamada Van der </a:t>
            </a:r>
            <a:r>
              <a:rPr lang="pt-BR" sz="2600" dirty="0" err="1">
                <a:solidFill>
                  <a:srgbClr val="FFFFFF"/>
                </a:solidFill>
              </a:rPr>
              <a:t>Burse</a:t>
            </a:r>
            <a:r>
              <a:rPr lang="pt-BR" sz="2600" dirty="0">
                <a:solidFill>
                  <a:srgbClr val="FFFFFF"/>
                </a:solidFill>
              </a:rPr>
              <a:t>, ocorriam reuniões da elite aristocrática da época para realizar a troca de mercadorias, moedas e metais preciosos.</a:t>
            </a:r>
          </a:p>
          <a:p>
            <a:pPr>
              <a:lnSpc>
                <a:spcPct val="100000"/>
              </a:lnSpc>
            </a:pPr>
            <a:r>
              <a:rPr lang="pt-BR" sz="2600" dirty="0">
                <a:solidFill>
                  <a:srgbClr val="FFFFFF"/>
                </a:solidFill>
              </a:rPr>
              <a:t>O nome BOLSA surgiu devido a uma particularidade que havia na casa da família Van der </a:t>
            </a:r>
            <a:r>
              <a:rPr lang="pt-BR" sz="2600" dirty="0" err="1">
                <a:solidFill>
                  <a:srgbClr val="FFFFFF"/>
                </a:solidFill>
              </a:rPr>
              <a:t>Burse</a:t>
            </a:r>
            <a:r>
              <a:rPr lang="pt-BR" sz="2600" dirty="0">
                <a:solidFill>
                  <a:srgbClr val="FFFFFF"/>
                </a:solidFill>
              </a:rPr>
              <a:t>: Naquele tempo sem existir o CEP e sem numeração, a casa dos nobres eram identificadas por brasões, que vem a ser os símbolos atribuídos às famílias na época. A casa dos van Der </a:t>
            </a:r>
            <a:r>
              <a:rPr lang="pt-BR" sz="2600" dirty="0" err="1">
                <a:solidFill>
                  <a:srgbClr val="FFFFFF"/>
                </a:solidFill>
              </a:rPr>
              <a:t>Burse</a:t>
            </a:r>
            <a:r>
              <a:rPr lang="pt-BR" sz="2600" dirty="0">
                <a:solidFill>
                  <a:srgbClr val="FFFFFF"/>
                </a:solidFill>
              </a:rPr>
              <a:t> tinha um brasão representado por 3 bolsinhas. E de </a:t>
            </a:r>
            <a:r>
              <a:rPr lang="pt-BR" sz="2600" dirty="0" err="1">
                <a:solidFill>
                  <a:srgbClr val="FFFFFF"/>
                </a:solidFill>
              </a:rPr>
              <a:t>Burse</a:t>
            </a:r>
            <a:r>
              <a:rPr lang="pt-BR" sz="2600" dirty="0">
                <a:solidFill>
                  <a:srgbClr val="FFFFFF"/>
                </a:solidFill>
              </a:rPr>
              <a:t> para </a:t>
            </a:r>
            <a:r>
              <a:rPr lang="pt-BR" sz="2600" dirty="0" err="1">
                <a:solidFill>
                  <a:srgbClr val="FFFFFF"/>
                </a:solidFill>
              </a:rPr>
              <a:t>Bourse</a:t>
            </a:r>
            <a:r>
              <a:rPr lang="pt-BR" sz="2600" dirty="0">
                <a:solidFill>
                  <a:srgbClr val="FFFFFF"/>
                </a:solidFill>
              </a:rPr>
              <a:t> (bolsa em português) foi um pulo.</a:t>
            </a:r>
          </a:p>
          <a:p>
            <a:pPr>
              <a:lnSpc>
                <a:spcPct val="100000"/>
              </a:lnSpc>
            </a:pPr>
            <a:endParaRPr lang="pt-BR" sz="2600" dirty="0">
              <a:solidFill>
                <a:srgbClr val="FFFFFF"/>
              </a:solidFill>
            </a:endParaRPr>
          </a:p>
        </p:txBody>
      </p:sp>
      <mc:AlternateContent xmlns:mc="http://schemas.openxmlformats.org/markup-compatibility/2006" xmlns:p14="http://schemas.microsoft.com/office/powerpoint/2010/main">
        <mc:Choice Requires="p14">
          <p:contentPart p14:bwMode="auto" r:id="rId2">
            <p14:nvContentPartPr>
              <p14: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16" name="Ink 15">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p:cNvPicPr>
              <p:nvPr/>
            </p:nvPicPr>
            <p:blipFill>
              <a:blip r:embed="rId6"/>
              <a:stretch>
                <a:fillRect/>
              </a:stretch>
            </p:blipFill>
            <p:spPr>
              <a:xfrm>
                <a:off x="6418237" y="1956150"/>
                <a:ext cx="36000" cy="32709"/>
              </a:xfrm>
              <a:prstGeom prst="rect">
                <a:avLst/>
              </a:prstGeom>
            </p:spPr>
          </p:pic>
        </mc:Fallback>
      </mc:AlternateContent>
      <p:sp>
        <p:nvSpPr>
          <p:cNvPr id="18" name="Oval 14">
            <a:extLst>
              <a:ext uri="{FF2B5EF4-FFF2-40B4-BE49-F238E27FC236}">
                <a16:creationId xmlns:a16="http://schemas.microsoft.com/office/drawing/2014/main" id="{EF515B4A-CB20-4847-8E00-0DD66F1FEBB4}"/>
              </a:ext>
            </a:extLst>
          </p:cNvPr>
          <p:cNvSpPr/>
          <p:nvPr/>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9"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6</a:t>
            </a:fld>
            <a:endParaRPr lang="pt-BR" noProof="0" dirty="0"/>
          </a:p>
        </p:txBody>
      </p:sp>
      <p:pic>
        <p:nvPicPr>
          <p:cNvPr id="6" name="Imagem 5">
            <a:extLst>
              <a:ext uri="{FF2B5EF4-FFF2-40B4-BE49-F238E27FC236}">
                <a16:creationId xmlns:a16="http://schemas.microsoft.com/office/drawing/2014/main" id="{6E574530-6AB5-4A3E-92AE-E2B015F7A97D}"/>
              </a:ext>
            </a:extLst>
          </p:cNvPr>
          <p:cNvPicPr>
            <a:picLocks noChangeAspect="1"/>
          </p:cNvPicPr>
          <p:nvPr/>
        </p:nvPicPr>
        <p:blipFill>
          <a:blip r:embed="rId7"/>
          <a:stretch>
            <a:fillRect/>
          </a:stretch>
        </p:blipFill>
        <p:spPr>
          <a:xfrm>
            <a:off x="0" y="1176337"/>
            <a:ext cx="4972050" cy="4505325"/>
          </a:xfrm>
          <a:prstGeom prst="rect">
            <a:avLst/>
          </a:prstGeom>
        </p:spPr>
      </p:pic>
    </p:spTree>
    <p:extLst>
      <p:ext uri="{BB962C8B-B14F-4D97-AF65-F5344CB8AC3E}">
        <p14:creationId xmlns:p14="http://schemas.microsoft.com/office/powerpoint/2010/main" val="3762994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B08B8-3DB3-4637-AE23-B8DB96D9FCEC}"/>
              </a:ext>
            </a:extLst>
          </p:cNvPr>
          <p:cNvSpPr>
            <a:spLocks noGrp="1"/>
          </p:cNvSpPr>
          <p:nvPr>
            <p:ph type="ctrTitle"/>
          </p:nvPr>
        </p:nvSpPr>
        <p:spPr>
          <a:xfrm>
            <a:off x="6343650" y="2173288"/>
            <a:ext cx="5302918" cy="2090808"/>
          </a:xfrm>
        </p:spPr>
        <p:txBody>
          <a:bodyPr rtlCol="0"/>
          <a:lstStyle/>
          <a:p>
            <a:pPr rtl="0"/>
            <a:r>
              <a:rPr lang="pt-BR" dirty="0"/>
              <a:t>Como acesso o mercado de ações</a:t>
            </a:r>
          </a:p>
        </p:txBody>
      </p:sp>
      <p:sp>
        <p:nvSpPr>
          <p:cNvPr id="3" name="Subtítulo 2">
            <a:extLst>
              <a:ext uri="{FF2B5EF4-FFF2-40B4-BE49-F238E27FC236}">
                <a16:creationId xmlns:a16="http://schemas.microsoft.com/office/drawing/2014/main" id="{2198AA37-E298-4CD8-9F0F-2123ACFD9653}"/>
              </a:ext>
            </a:extLst>
          </p:cNvPr>
          <p:cNvSpPr>
            <a:spLocks noGrp="1"/>
          </p:cNvSpPr>
          <p:nvPr>
            <p:ph type="subTitle" idx="1"/>
          </p:nvPr>
        </p:nvSpPr>
        <p:spPr/>
        <p:txBody>
          <a:bodyPr rtlCol="0"/>
          <a:lstStyle/>
          <a:p>
            <a:pPr rtl="0"/>
            <a:r>
              <a:rPr lang="pt-BR" dirty="0"/>
              <a:t>Módulo 7</a:t>
            </a:r>
          </a:p>
        </p:txBody>
      </p:sp>
      <p:pic>
        <p:nvPicPr>
          <p:cNvPr id="10" name="Espaço Reservado para Imagem 9" descr="Paisagem urbana">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Oval 14">
            <a:extLst>
              <a:ext uri="{FF2B5EF4-FFF2-40B4-BE49-F238E27FC236}">
                <a16:creationId xmlns:a16="http://schemas.microsoft.com/office/drawing/2014/main" id="{EF515B4A-CB20-4847-8E00-0DD66F1FEBB4}"/>
              </a:ext>
            </a:extLst>
          </p:cNvPr>
          <p:cNvSpPr/>
          <p:nvPr/>
        </p:nvSpPr>
        <p:spPr>
          <a:xfrm>
            <a:off x="11371669" y="6440929"/>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6" name="Espaço Reservado para o Número do Slide 5">
            <a:extLst>
              <a:ext uri="{FF2B5EF4-FFF2-40B4-BE49-F238E27FC236}">
                <a16:creationId xmlns:a16="http://schemas.microsoft.com/office/drawing/2014/main" id="{996B64B9-1DF0-4EE9-BAB5-72AFA94B9AFD}"/>
              </a:ext>
            </a:extLst>
          </p:cNvPr>
          <p:cNvSpPr txBox="1">
            <a:spLocks/>
          </p:cNvSpPr>
          <p:nvPr/>
        </p:nvSpPr>
        <p:spPr>
          <a:xfrm>
            <a:off x="11363696" y="6487271"/>
            <a:ext cx="294460" cy="187367"/>
          </a:xfrm>
          <a:prstGeom prst="rect">
            <a:avLst/>
          </a:prstGeom>
        </p:spPr>
        <p:txBody>
          <a:bodyPr lIns="0" tIns="0" rIns="0" bIns="0" rtlCol="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pt-BR" sz="9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pt-BR" sz="9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167172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4C2A7-EC84-4D8C-9CA2-F6AE46F51FB6}"/>
              </a:ext>
            </a:extLst>
          </p:cNvPr>
          <p:cNvSpPr>
            <a:spLocks noGrp="1"/>
          </p:cNvSpPr>
          <p:nvPr>
            <p:ph type="title"/>
          </p:nvPr>
        </p:nvSpPr>
        <p:spPr/>
        <p:txBody>
          <a:bodyPr rtlCol="0"/>
          <a:lstStyle/>
          <a:p>
            <a:pPr rtl="0"/>
            <a:r>
              <a:rPr lang="pt-BR" dirty="0"/>
              <a:t>Corretora de Valores</a:t>
            </a:r>
          </a:p>
        </p:txBody>
      </p:sp>
      <p:sp>
        <p:nvSpPr>
          <p:cNvPr id="3" name="Espaço Reservado para Texto 2">
            <a:extLst>
              <a:ext uri="{FF2B5EF4-FFF2-40B4-BE49-F238E27FC236}">
                <a16:creationId xmlns:a16="http://schemas.microsoft.com/office/drawing/2014/main" id="{56960426-AAA6-4126-93AF-30F7DEE010A4}"/>
              </a:ext>
            </a:extLst>
          </p:cNvPr>
          <p:cNvSpPr>
            <a:spLocks noGrp="1"/>
          </p:cNvSpPr>
          <p:nvPr>
            <p:ph type="body" idx="1"/>
          </p:nvPr>
        </p:nvSpPr>
        <p:spPr>
          <a:xfrm>
            <a:off x="2139388" y="1170072"/>
            <a:ext cx="7900525" cy="764460"/>
          </a:xfrm>
        </p:spPr>
        <p:txBody>
          <a:bodyPr rtlCol="0"/>
          <a:lstStyle/>
          <a:p>
            <a:r>
              <a:rPr lang="pt-BR" dirty="0"/>
              <a:t>Corretoras de valores são instituições financeiras voltadas para investimentos. Você abre sua conta em uma corretora como faz em um banco, mas para fins bem diferentes: uma corretora não oferece empréstimos, financiamentos, cartões de créditos ou pagamentos e, sim, opções para aplicar seu dinheiro e fazê-lo render.</a:t>
            </a:r>
            <a:endParaRPr lang="pt-BR" dirty="0" err="1"/>
          </a:p>
        </p:txBody>
      </p:sp>
      <p:sp>
        <p:nvSpPr>
          <p:cNvPr id="4" name="Espaço Reservado para o Número do Slide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rtlCol="0"/>
          <a:lstStyle/>
          <a:p>
            <a:pPr rtl="0"/>
            <a:fld id="{9EC71654-96A5-4280-94F3-931C61A9F92C}" type="slidenum">
              <a:rPr lang="pt-BR" smtClean="0"/>
              <a:pPr rtl="0"/>
              <a:t>61</a:t>
            </a:fld>
            <a:endParaRPr lang="pt-BR" dirty="0"/>
          </a:p>
        </p:txBody>
      </p:sp>
      <p:pic>
        <p:nvPicPr>
          <p:cNvPr id="11" name="Espaço Reservado para Imagem 10" descr="Horizonte da cidade">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a:stretch>
            <a:fillRect/>
          </a:stretch>
        </p:blipFill>
        <p:spPr>
          <a:xfrm>
            <a:off x="2993041" y="2398426"/>
            <a:ext cx="6206400" cy="3911312"/>
          </a:xfrm>
        </p:spPr>
      </p:pic>
    </p:spTree>
    <p:extLst>
      <p:ext uri="{BB962C8B-B14F-4D97-AF65-F5344CB8AC3E}">
        <p14:creationId xmlns:p14="http://schemas.microsoft.com/office/powerpoint/2010/main" val="3187533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5420167" cy="1325563"/>
          </a:xfrm>
        </p:spPr>
        <p:txBody>
          <a:bodyPr rtlCol="0"/>
          <a:lstStyle/>
          <a:p>
            <a:pPr rtl="0"/>
            <a:r>
              <a:rPr lang="pt-BR" dirty="0"/>
              <a:t>Corretora – O que fazem</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510832"/>
            <a:ext cx="4557696" cy="4351338"/>
          </a:xfrm>
        </p:spPr>
        <p:txBody>
          <a:bodyPr rtlCol="0"/>
          <a:lstStyle/>
          <a:p>
            <a:pPr marL="0" indent="0">
              <a:buNone/>
            </a:pPr>
            <a:r>
              <a:rPr lang="pt-BR" sz="2100" dirty="0"/>
              <a:t>O principal papel de uma corretora é atuar como intermediária na compra e venda de ativos financeiros. Elas são instituições autorizadas a atuar como uma ponte de ligação entre os investidores e a Bolsa de Valores na compra e venda de ações, mas também podem oferecer títulos públicos federais (negociados por meio do programa do </a:t>
            </a:r>
            <a:r>
              <a:rPr lang="pt-BR" sz="2100" b="1" dirty="0">
                <a:solidFill>
                  <a:srgbClr val="FF0000"/>
                </a:solidFill>
              </a:rPr>
              <a:t>Tesouro Direto</a:t>
            </a:r>
            <a:r>
              <a:rPr lang="pt-BR" sz="2100" dirty="0"/>
              <a:t>) e títulos de crédito privados (como </a:t>
            </a:r>
            <a:r>
              <a:rPr lang="pt-BR" sz="2100" b="1" dirty="0">
                <a:solidFill>
                  <a:srgbClr val="FF0000"/>
                </a:solidFill>
              </a:rPr>
              <a:t>CDBs, </a:t>
            </a:r>
            <a:r>
              <a:rPr lang="pt-BR" sz="2100" b="1" dirty="0" err="1">
                <a:solidFill>
                  <a:srgbClr val="FF0000"/>
                </a:solidFill>
              </a:rPr>
              <a:t>LCIs</a:t>
            </a:r>
            <a:r>
              <a:rPr lang="pt-BR" sz="2100" b="1" dirty="0">
                <a:solidFill>
                  <a:srgbClr val="FF0000"/>
                </a:solidFill>
              </a:rPr>
              <a:t>, </a:t>
            </a:r>
            <a:r>
              <a:rPr lang="pt-BR" sz="2100" b="1" dirty="0" err="1">
                <a:solidFill>
                  <a:srgbClr val="FF0000"/>
                </a:solidFill>
              </a:rPr>
              <a:t>LCAs</a:t>
            </a:r>
            <a:r>
              <a:rPr lang="pt-BR" sz="2100" b="1" dirty="0">
                <a:solidFill>
                  <a:srgbClr val="FF0000"/>
                </a:solidFill>
              </a:rPr>
              <a:t> e debêntures</a:t>
            </a:r>
            <a:r>
              <a:rPr lang="pt-BR" sz="2100" dirty="0"/>
              <a:t>, entre outros), cotas de </a:t>
            </a:r>
            <a:r>
              <a:rPr lang="pt-BR" sz="2100" b="1" dirty="0">
                <a:solidFill>
                  <a:srgbClr val="FF0000"/>
                </a:solidFill>
              </a:rPr>
              <a:t>fundos de investimento</a:t>
            </a:r>
            <a:r>
              <a:rPr lang="pt-BR" sz="2100" dirty="0"/>
              <a:t> e várias outras opções.</a:t>
            </a:r>
          </a:p>
          <a:p>
            <a:pPr marL="0" indent="0" rtl="0">
              <a:buNone/>
            </a:pPr>
            <a:endParaRPr lang="pt-BR" sz="21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62</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471410" y="824459"/>
            <a:ext cx="5051685" cy="4931764"/>
          </a:xfrm>
        </p:spPr>
      </p:pic>
    </p:spTree>
    <p:extLst>
      <p:ext uri="{BB962C8B-B14F-4D97-AF65-F5344CB8AC3E}">
        <p14:creationId xmlns:p14="http://schemas.microsoft.com/office/powerpoint/2010/main" val="9617301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HORA DO “QUEM SABE, FAZ AO VIVO!”</a:t>
            </a:r>
          </a:p>
        </p:txBody>
      </p:sp>
      <p:sp>
        <p:nvSpPr>
          <p:cNvPr id="7" name="Espaço Reservado para Conteúdo 6">
            <a:extLst>
              <a:ext uri="{FF2B5EF4-FFF2-40B4-BE49-F238E27FC236}">
                <a16:creationId xmlns:a16="http://schemas.microsoft.com/office/drawing/2014/main" id="{4AC1495B-2721-4300-A350-0FF792331AA8}"/>
              </a:ext>
            </a:extLst>
          </p:cNvPr>
          <p:cNvSpPr>
            <a:spLocks noGrp="1"/>
          </p:cNvSpPr>
          <p:nvPr>
            <p:ph type="body" idx="1"/>
          </p:nvPr>
        </p:nvSpPr>
        <p:spPr>
          <a:xfrm>
            <a:off x="548640" y="1154832"/>
            <a:ext cx="10798810" cy="764460"/>
          </a:xfrm>
        </p:spPr>
        <p:txBody>
          <a:bodyPr/>
          <a:lstStyle/>
          <a:p>
            <a:r>
              <a:rPr lang="pt-BR" sz="2800" dirty="0"/>
              <a:t>Pesquisando corretoras na B3</a:t>
            </a:r>
          </a:p>
          <a:p>
            <a:r>
              <a:rPr lang="pt-BR" sz="2000" dirty="0">
                <a:hlinkClick r:id="rId2"/>
              </a:rPr>
              <a:t>http://www.b3.com.br/pt_br/produtos-e-servicos/participantes/busca-de-participantes/participantes/</a:t>
            </a:r>
            <a:endParaRPr lang="pt-BR" sz="2000" dirty="0"/>
          </a:p>
          <a:p>
            <a:endParaRPr lang="pt-BR" sz="2000" dirty="0"/>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63</a:t>
            </a:fld>
            <a:endParaRPr lang="pt-BR" noProof="0" dirty="0"/>
          </a:p>
        </p:txBody>
      </p:sp>
      <p:pic>
        <p:nvPicPr>
          <p:cNvPr id="8" name="Espaço Reservado para Imagem 7" descr="Desenho de uma pessoa&#10;&#10;Descrição gerada automaticamente com confiança média">
            <a:extLst>
              <a:ext uri="{FF2B5EF4-FFF2-40B4-BE49-F238E27FC236}">
                <a16:creationId xmlns:a16="http://schemas.microsoft.com/office/drawing/2014/main" id="{A5560DD4-C056-45C0-A4D5-B17DE9CD8E7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1949" r="11949"/>
          <a:stretch>
            <a:fillRect/>
          </a:stretch>
        </p:blipFill>
        <p:spPr/>
      </p:pic>
      <p:sp>
        <p:nvSpPr>
          <p:cNvPr id="9" name="CaixaDeTexto 8">
            <a:extLst>
              <a:ext uri="{FF2B5EF4-FFF2-40B4-BE49-F238E27FC236}">
                <a16:creationId xmlns:a16="http://schemas.microsoft.com/office/drawing/2014/main" id="{A12C8CA0-FB69-4EC4-90FE-096CE22DB3CB}"/>
              </a:ext>
            </a:extLst>
          </p:cNvPr>
          <p:cNvSpPr txBox="1"/>
          <p:nvPr/>
        </p:nvSpPr>
        <p:spPr>
          <a:xfrm>
            <a:off x="2993041" y="6858001"/>
            <a:ext cx="6206400" cy="230832"/>
          </a:xfrm>
          <a:prstGeom prst="rect">
            <a:avLst/>
          </a:prstGeom>
          <a:noFill/>
        </p:spPr>
        <p:txBody>
          <a:bodyPr wrap="square" rtlCol="0">
            <a:spAutoFit/>
          </a:bodyPr>
          <a:lstStyle/>
          <a:p>
            <a:r>
              <a:rPr lang="pt-BR" sz="900">
                <a:hlinkClick r:id="rId4" tooltip="http://cuadernodesuesos.blogspot.com/2017/03/malabarista-de-poemas.html"/>
              </a:rPr>
              <a:t>Esta Foto</a:t>
            </a:r>
            <a:r>
              <a:rPr lang="pt-BR" sz="900"/>
              <a:t> de Autor Desconhecido está licenciado em </a:t>
            </a:r>
            <a:r>
              <a:rPr lang="pt-BR" sz="900">
                <a:hlinkClick r:id="rId5" tooltip="https://creativecommons.org/licenses/by-nc-nd/3.0/"/>
              </a:rPr>
              <a:t>CC BY-NC-ND</a:t>
            </a:r>
            <a:endParaRPr lang="pt-BR" sz="900"/>
          </a:p>
        </p:txBody>
      </p:sp>
    </p:spTree>
    <p:extLst>
      <p:ext uri="{BB962C8B-B14F-4D97-AF65-F5344CB8AC3E}">
        <p14:creationId xmlns:p14="http://schemas.microsoft.com/office/powerpoint/2010/main" val="2123588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4C2A7-EC84-4D8C-9CA2-F6AE46F51FB6}"/>
              </a:ext>
            </a:extLst>
          </p:cNvPr>
          <p:cNvSpPr>
            <a:spLocks noGrp="1"/>
          </p:cNvSpPr>
          <p:nvPr>
            <p:ph type="title"/>
          </p:nvPr>
        </p:nvSpPr>
        <p:spPr/>
        <p:txBody>
          <a:bodyPr rtlCol="0"/>
          <a:lstStyle/>
          <a:p>
            <a:pPr rtl="0"/>
            <a:r>
              <a:rPr lang="pt-BR" dirty="0"/>
              <a:t>Agente Autônomo</a:t>
            </a:r>
          </a:p>
        </p:txBody>
      </p:sp>
      <p:sp>
        <p:nvSpPr>
          <p:cNvPr id="3" name="Espaço Reservado para Texto 2">
            <a:extLst>
              <a:ext uri="{FF2B5EF4-FFF2-40B4-BE49-F238E27FC236}">
                <a16:creationId xmlns:a16="http://schemas.microsoft.com/office/drawing/2014/main" id="{56960426-AAA6-4126-93AF-30F7DEE010A4}"/>
              </a:ext>
            </a:extLst>
          </p:cNvPr>
          <p:cNvSpPr>
            <a:spLocks noGrp="1"/>
          </p:cNvSpPr>
          <p:nvPr>
            <p:ph type="body" idx="1"/>
          </p:nvPr>
        </p:nvSpPr>
        <p:spPr>
          <a:xfrm>
            <a:off x="479686" y="1154832"/>
            <a:ext cx="11422504" cy="764460"/>
          </a:xfrm>
        </p:spPr>
        <p:txBody>
          <a:bodyPr rtlCol="0"/>
          <a:lstStyle/>
          <a:p>
            <a:r>
              <a:rPr lang="pt-BR" dirty="0"/>
              <a:t>Os agentes autônomos de investimento são pessoas físicas que atuam como prepostos, e sob a responsabilidade,dos integrantes do sistema de distribuição de valores mobiliários, especialmente as corretoras. Como opção, podem também exercer as suas atividades sob a forma de sociedade ou firma individual, desde que constituídas exclusivamente para esse fim. Entretanto, somente agentes autônomos registrados podem participar da sociedade.</a:t>
            </a:r>
          </a:p>
          <a:p>
            <a:endParaRPr lang="pt-BR" dirty="0" err="1"/>
          </a:p>
        </p:txBody>
      </p:sp>
      <p:sp>
        <p:nvSpPr>
          <p:cNvPr id="4" name="Espaço Reservado para o Número do Slide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rtlCol="0"/>
          <a:lstStyle/>
          <a:p>
            <a:pPr rtl="0"/>
            <a:fld id="{9EC71654-96A5-4280-94F3-931C61A9F92C}" type="slidenum">
              <a:rPr lang="pt-BR" smtClean="0"/>
              <a:pPr rtl="0"/>
              <a:t>64</a:t>
            </a:fld>
            <a:endParaRPr lang="pt-BR" dirty="0"/>
          </a:p>
        </p:txBody>
      </p:sp>
      <p:pic>
        <p:nvPicPr>
          <p:cNvPr id="11" name="Espaço Reservado para Imagem 10" descr="Horizonte da cidade">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a:stretch>
            <a:fillRect/>
          </a:stretch>
        </p:blipFill>
        <p:spPr>
          <a:xfrm>
            <a:off x="3162757" y="2398426"/>
            <a:ext cx="5866968" cy="3911312"/>
          </a:xfrm>
        </p:spPr>
      </p:pic>
    </p:spTree>
    <p:extLst>
      <p:ext uri="{BB962C8B-B14F-4D97-AF65-F5344CB8AC3E}">
        <p14:creationId xmlns:p14="http://schemas.microsoft.com/office/powerpoint/2010/main" val="3187533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5420167" cy="1325563"/>
          </a:xfrm>
        </p:spPr>
        <p:txBody>
          <a:bodyPr rtlCol="0"/>
          <a:lstStyle/>
          <a:p>
            <a:pPr rtl="0"/>
            <a:r>
              <a:rPr lang="pt-BR" dirty="0"/>
              <a:t>agentes – O que fazem</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510832"/>
            <a:ext cx="4557696" cy="4351338"/>
          </a:xfrm>
        </p:spPr>
        <p:txBody>
          <a:bodyPr rtlCol="0"/>
          <a:lstStyle/>
          <a:p>
            <a:pPr marL="0" indent="0">
              <a:buNone/>
            </a:pPr>
            <a:r>
              <a:rPr lang="pt-BR" sz="2800" dirty="0"/>
              <a:t>As suas atividades são eminentemente comerciais: de prospecção e captação de clientes; de recebimento e registro de ordens; e de prestação de informações acerca dos produtos e serviços oferecidos pelas corretoras. Sua atuação é regulada pela instrução nº 497/2011 da Comissão de Valores Mobiliários.</a:t>
            </a:r>
          </a:p>
          <a:p>
            <a:pPr marL="0" indent="0" rtl="0">
              <a:buNone/>
            </a:pPr>
            <a:endParaRPr lang="pt-BR" sz="28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65</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471410" y="914399"/>
            <a:ext cx="5051685" cy="4886793"/>
          </a:xfrm>
        </p:spPr>
      </p:pic>
    </p:spTree>
    <p:extLst>
      <p:ext uri="{BB962C8B-B14F-4D97-AF65-F5344CB8AC3E}">
        <p14:creationId xmlns:p14="http://schemas.microsoft.com/office/powerpoint/2010/main" val="961730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4C2A7-EC84-4D8C-9CA2-F6AE46F51FB6}"/>
              </a:ext>
            </a:extLst>
          </p:cNvPr>
          <p:cNvSpPr>
            <a:spLocks noGrp="1"/>
          </p:cNvSpPr>
          <p:nvPr>
            <p:ph type="title"/>
          </p:nvPr>
        </p:nvSpPr>
        <p:spPr/>
        <p:txBody>
          <a:bodyPr rtlCol="0"/>
          <a:lstStyle/>
          <a:p>
            <a:pPr rtl="0"/>
            <a:r>
              <a:rPr lang="pt-BR" dirty="0"/>
              <a:t>Formadores de Mercado</a:t>
            </a:r>
          </a:p>
        </p:txBody>
      </p:sp>
      <p:sp>
        <p:nvSpPr>
          <p:cNvPr id="3" name="Espaço Reservado para Texto 2">
            <a:extLst>
              <a:ext uri="{FF2B5EF4-FFF2-40B4-BE49-F238E27FC236}">
                <a16:creationId xmlns:a16="http://schemas.microsoft.com/office/drawing/2014/main" id="{56960426-AAA6-4126-93AF-30F7DEE010A4}"/>
              </a:ext>
            </a:extLst>
          </p:cNvPr>
          <p:cNvSpPr>
            <a:spLocks noGrp="1"/>
          </p:cNvSpPr>
          <p:nvPr>
            <p:ph type="body" idx="1"/>
          </p:nvPr>
        </p:nvSpPr>
        <p:spPr>
          <a:xfrm>
            <a:off x="479686" y="1154832"/>
            <a:ext cx="11422504" cy="764460"/>
          </a:xfrm>
        </p:spPr>
        <p:txBody>
          <a:bodyPr rtlCol="0"/>
          <a:lstStyle/>
          <a:p>
            <a:r>
              <a:rPr lang="pt-BR" dirty="0"/>
              <a:t>O formador de mercado é uma pessoa jurídica, geralmente uma CORRETORA DE VALORES,  cadastrada na </a:t>
            </a:r>
            <a:r>
              <a:rPr lang="pt-BR" b="1" dirty="0">
                <a:solidFill>
                  <a:srgbClr val="FF0000"/>
                </a:solidFill>
              </a:rPr>
              <a:t>BOLSA DE VALORES</a:t>
            </a:r>
            <a:r>
              <a:rPr lang="pt-BR" dirty="0"/>
              <a:t>, que se compromete a manter ofertas de compra e venda de forma regular e contínua durante a sessão de negociação, fomentando a </a:t>
            </a:r>
            <a:r>
              <a:rPr lang="pt-BR" b="1" dirty="0">
                <a:solidFill>
                  <a:srgbClr val="FF0000"/>
                </a:solidFill>
              </a:rPr>
              <a:t>liquidez</a:t>
            </a:r>
            <a:r>
              <a:rPr lang="pt-BR" dirty="0"/>
              <a:t> dos </a:t>
            </a:r>
            <a:r>
              <a:rPr lang="pt-BR" b="1" dirty="0">
                <a:solidFill>
                  <a:srgbClr val="FF0000"/>
                </a:solidFill>
              </a:rPr>
              <a:t>valores mobiliários</a:t>
            </a:r>
            <a:r>
              <a:rPr lang="pt-BR" dirty="0"/>
              <a:t>, facilitando os negócios e NIVELANDO movimentos artificiais nos preços dos ativos</a:t>
            </a:r>
          </a:p>
        </p:txBody>
      </p:sp>
      <p:sp>
        <p:nvSpPr>
          <p:cNvPr id="4" name="Espaço Reservado para o Número do Slide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rtlCol="0"/>
          <a:lstStyle/>
          <a:p>
            <a:pPr rtl="0"/>
            <a:fld id="{9EC71654-96A5-4280-94F3-931C61A9F92C}" type="slidenum">
              <a:rPr lang="pt-BR" smtClean="0"/>
              <a:pPr rtl="0"/>
              <a:t>66</a:t>
            </a:fld>
            <a:endParaRPr lang="pt-BR" dirty="0"/>
          </a:p>
        </p:txBody>
      </p:sp>
      <p:pic>
        <p:nvPicPr>
          <p:cNvPr id="11" name="Espaço Reservado para Imagem 10" descr="Horizonte da cidade">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a:stretch>
            <a:fillRect/>
          </a:stretch>
        </p:blipFill>
        <p:spPr>
          <a:xfrm>
            <a:off x="3162757" y="2525819"/>
            <a:ext cx="5866968" cy="3656525"/>
          </a:xfrm>
        </p:spPr>
      </p:pic>
    </p:spTree>
    <p:extLst>
      <p:ext uri="{BB962C8B-B14F-4D97-AF65-F5344CB8AC3E}">
        <p14:creationId xmlns:p14="http://schemas.microsoft.com/office/powerpoint/2010/main" val="31875330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6154685" cy="1325563"/>
          </a:xfrm>
        </p:spPr>
        <p:txBody>
          <a:bodyPr rtlCol="0"/>
          <a:lstStyle/>
          <a:p>
            <a:pPr rtl="0"/>
            <a:r>
              <a:rPr lang="pt-BR" dirty="0"/>
              <a:t>formadores – O que fazem</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510832"/>
            <a:ext cx="4557696" cy="4351338"/>
          </a:xfrm>
        </p:spPr>
        <p:txBody>
          <a:bodyPr rtlCol="0"/>
          <a:lstStyle/>
          <a:p>
            <a:pPr marL="0" indent="0">
              <a:buNone/>
            </a:pPr>
            <a:r>
              <a:rPr lang="pt-BR" sz="3200" dirty="0"/>
              <a:t>Os formadores de mercado podem inserir e ajustar cotações para comprar, vender, executar e limpar pedidos. Eles devem operar de acordo com os estatutos da bolsa, aprovados pela </a:t>
            </a:r>
            <a:r>
              <a:rPr lang="pt-BR" sz="3200" b="1" dirty="0">
                <a:solidFill>
                  <a:srgbClr val="FF0000"/>
                </a:solidFill>
              </a:rPr>
              <a:t>Comissão de Valores Mobiliários</a:t>
            </a:r>
          </a:p>
          <a:p>
            <a:pPr marL="0" indent="0" rtl="0">
              <a:buNone/>
            </a:pPr>
            <a:endParaRPr lang="pt-BR" sz="32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67</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471410" y="899410"/>
            <a:ext cx="5051685" cy="5021705"/>
          </a:xfrm>
        </p:spPr>
      </p:pic>
    </p:spTree>
    <p:extLst>
      <p:ext uri="{BB962C8B-B14F-4D97-AF65-F5344CB8AC3E}">
        <p14:creationId xmlns:p14="http://schemas.microsoft.com/office/powerpoint/2010/main" val="961730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4C2A7-EC84-4D8C-9CA2-F6AE46F51FB6}"/>
              </a:ext>
            </a:extLst>
          </p:cNvPr>
          <p:cNvSpPr>
            <a:spLocks noGrp="1"/>
          </p:cNvSpPr>
          <p:nvPr>
            <p:ph type="title"/>
          </p:nvPr>
        </p:nvSpPr>
        <p:spPr/>
        <p:txBody>
          <a:bodyPr rtlCol="0"/>
          <a:lstStyle/>
          <a:p>
            <a:pPr rtl="0"/>
            <a:r>
              <a:rPr lang="pt-BR" dirty="0"/>
              <a:t>Home </a:t>
            </a:r>
            <a:r>
              <a:rPr lang="pt-BR" dirty="0" err="1"/>
              <a:t>broker</a:t>
            </a:r>
            <a:endParaRPr lang="pt-BR" dirty="0"/>
          </a:p>
        </p:txBody>
      </p:sp>
      <p:sp>
        <p:nvSpPr>
          <p:cNvPr id="3" name="Espaço Reservado para Texto 2">
            <a:extLst>
              <a:ext uri="{FF2B5EF4-FFF2-40B4-BE49-F238E27FC236}">
                <a16:creationId xmlns:a16="http://schemas.microsoft.com/office/drawing/2014/main" id="{56960426-AAA6-4126-93AF-30F7DEE010A4}"/>
              </a:ext>
            </a:extLst>
          </p:cNvPr>
          <p:cNvSpPr>
            <a:spLocks noGrp="1"/>
          </p:cNvSpPr>
          <p:nvPr>
            <p:ph type="body" idx="1"/>
          </p:nvPr>
        </p:nvSpPr>
        <p:spPr>
          <a:xfrm>
            <a:off x="479686" y="1154832"/>
            <a:ext cx="11422504" cy="764460"/>
          </a:xfrm>
        </p:spPr>
        <p:txBody>
          <a:bodyPr rtlCol="0"/>
          <a:lstStyle/>
          <a:p>
            <a:r>
              <a:rPr lang="pt-BR" dirty="0"/>
              <a:t>Home </a:t>
            </a:r>
            <a:r>
              <a:rPr lang="pt-BR" dirty="0" err="1"/>
              <a:t>Broker</a:t>
            </a:r>
            <a:r>
              <a:rPr lang="pt-BR" dirty="0"/>
              <a:t> é um sistema oferecido por diversas companhias para conectar seus usuários ao </a:t>
            </a:r>
            <a:r>
              <a:rPr lang="pt-BR" b="1" dirty="0">
                <a:solidFill>
                  <a:srgbClr val="FF0000"/>
                </a:solidFill>
              </a:rPr>
              <a:t>pregão eletrônico</a:t>
            </a:r>
            <a:r>
              <a:rPr lang="pt-BR" dirty="0"/>
              <a:t> no</a:t>
            </a:r>
            <a:r>
              <a:rPr lang="pt-BR" b="1" dirty="0">
                <a:solidFill>
                  <a:srgbClr val="FF0000"/>
                </a:solidFill>
              </a:rPr>
              <a:t> mercado de capitais</a:t>
            </a:r>
            <a:r>
              <a:rPr lang="pt-BR" dirty="0"/>
              <a:t> (na modalidade de </a:t>
            </a:r>
            <a:r>
              <a:rPr lang="pt-BR" b="1" dirty="0">
                <a:solidFill>
                  <a:srgbClr val="FF0000"/>
                </a:solidFill>
              </a:rPr>
              <a:t>acesso direto ao mercado</a:t>
            </a:r>
            <a:r>
              <a:rPr lang="pt-BR" dirty="0"/>
              <a:t> . Usado como instrumento para negociação no mercado de capitais via internet, ele permite que sejam enviadas ordens de compra e venda através do site de uma corretora na internet.</a:t>
            </a:r>
          </a:p>
        </p:txBody>
      </p:sp>
      <p:sp>
        <p:nvSpPr>
          <p:cNvPr id="4" name="Espaço Reservado para o Número do Slide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rtlCol="0"/>
          <a:lstStyle/>
          <a:p>
            <a:pPr rtl="0"/>
            <a:fld id="{9EC71654-96A5-4280-94F3-931C61A9F92C}" type="slidenum">
              <a:rPr lang="pt-BR" smtClean="0"/>
              <a:pPr rtl="0"/>
              <a:t>68</a:t>
            </a:fld>
            <a:endParaRPr lang="pt-BR" dirty="0"/>
          </a:p>
        </p:txBody>
      </p:sp>
      <p:pic>
        <p:nvPicPr>
          <p:cNvPr id="11" name="Espaço Reservado para Imagem 10" descr="Horizonte da cidade">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a:stretch>
            <a:fillRect/>
          </a:stretch>
        </p:blipFill>
        <p:spPr>
          <a:xfrm>
            <a:off x="3698978" y="2525819"/>
            <a:ext cx="4794525" cy="3656525"/>
          </a:xfrm>
        </p:spPr>
      </p:pic>
    </p:spTree>
    <p:extLst>
      <p:ext uri="{BB962C8B-B14F-4D97-AF65-F5344CB8AC3E}">
        <p14:creationId xmlns:p14="http://schemas.microsoft.com/office/powerpoint/2010/main" val="31875330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6154685" cy="1325563"/>
          </a:xfrm>
        </p:spPr>
        <p:txBody>
          <a:bodyPr rtlCol="0"/>
          <a:lstStyle/>
          <a:p>
            <a:pPr rtl="0"/>
            <a:r>
              <a:rPr lang="pt-BR" dirty="0"/>
              <a:t>Home </a:t>
            </a:r>
            <a:r>
              <a:rPr lang="pt-BR" dirty="0" err="1"/>
              <a:t>broker</a:t>
            </a:r>
            <a:r>
              <a:rPr lang="pt-BR" dirty="0"/>
              <a:t> – O que faz</a:t>
            </a:r>
            <a:br>
              <a:rPr lang="pt-BR" dirty="0"/>
            </a:br>
            <a:endParaRPr lang="pt-BR" dirty="0"/>
          </a:p>
        </p:txBody>
      </p:sp>
      <p:sp>
        <p:nvSpPr>
          <p:cNvPr id="3" name="Espaço Reservado para Conteúdo 2">
            <a:extLst>
              <a:ext uri="{FF2B5EF4-FFF2-40B4-BE49-F238E27FC236}">
                <a16:creationId xmlns:a16="http://schemas.microsoft.com/office/drawing/2014/main" id="{B91B32C0-5E61-447F-9557-57AF415D6FE9}"/>
              </a:ext>
            </a:extLst>
          </p:cNvPr>
          <p:cNvSpPr>
            <a:spLocks noGrp="1"/>
          </p:cNvSpPr>
          <p:nvPr>
            <p:ph idx="1"/>
          </p:nvPr>
        </p:nvSpPr>
        <p:spPr>
          <a:xfrm>
            <a:off x="538960" y="1450872"/>
            <a:ext cx="4587676" cy="4351338"/>
          </a:xfrm>
        </p:spPr>
        <p:txBody>
          <a:bodyPr rtlCol="0"/>
          <a:lstStyle/>
          <a:p>
            <a:pPr marL="0" indent="0">
              <a:buNone/>
            </a:pPr>
            <a:r>
              <a:rPr lang="pt-BR" sz="2900" dirty="0"/>
              <a:t>É uma forma de negociação de </a:t>
            </a:r>
            <a:r>
              <a:rPr lang="pt-BR" sz="2900" b="1" dirty="0">
                <a:solidFill>
                  <a:srgbClr val="FF0000"/>
                </a:solidFill>
              </a:rPr>
              <a:t>papéis</a:t>
            </a:r>
            <a:r>
              <a:rPr lang="pt-BR" sz="2900" dirty="0"/>
              <a:t> em </a:t>
            </a:r>
            <a:r>
              <a:rPr lang="pt-BR" sz="2900" b="1" dirty="0">
                <a:solidFill>
                  <a:srgbClr val="FF0000"/>
                </a:solidFill>
              </a:rPr>
              <a:t>bolsa de valores</a:t>
            </a:r>
            <a:r>
              <a:rPr lang="pt-BR" sz="2900" dirty="0"/>
              <a:t> pelo meio de ordens emitidas em meio eletrônico para corretoras de títulos mobiliários regularmente credenciadas. É a tecnologia que proporciona acesso a negociações em renda variável através da </a:t>
            </a:r>
            <a:r>
              <a:rPr lang="pt-BR" sz="2900" b="1" dirty="0">
                <a:solidFill>
                  <a:srgbClr val="FF0000"/>
                </a:solidFill>
              </a:rPr>
              <a:t>rede mundial de computadores</a:t>
            </a:r>
            <a:r>
              <a:rPr lang="pt-BR" sz="2900" dirty="0"/>
              <a:t>.</a:t>
            </a:r>
          </a:p>
          <a:p>
            <a:pPr marL="0" indent="0" rtl="0">
              <a:buNone/>
            </a:pPr>
            <a:endParaRPr lang="pt-BR" sz="2900" dirty="0"/>
          </a:p>
        </p:txBody>
      </p:sp>
      <p:sp>
        <p:nvSpPr>
          <p:cNvPr id="4"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rtlCol="0"/>
          <a:lstStyle/>
          <a:p>
            <a:pPr rtl="0"/>
            <a:fld id="{9EC71654-96A5-4280-94F3-931C61A9F92C}" type="slidenum">
              <a:rPr lang="pt-BR" smtClean="0"/>
              <a:pPr rtl="0"/>
              <a:t>69</a:t>
            </a:fld>
            <a:endParaRPr lang="pt-BR" dirty="0"/>
          </a:p>
        </p:txBody>
      </p:sp>
      <p:pic>
        <p:nvPicPr>
          <p:cNvPr id="7" name="Espaço Reservado para Imagem 6" descr="Arranha-céu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471410" y="854439"/>
            <a:ext cx="5051685" cy="4946754"/>
          </a:xfrm>
        </p:spPr>
      </p:pic>
    </p:spTree>
    <p:extLst>
      <p:ext uri="{BB962C8B-B14F-4D97-AF65-F5344CB8AC3E}">
        <p14:creationId xmlns:p14="http://schemas.microsoft.com/office/powerpoint/2010/main" val="961730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E19BA2A-C13A-454E-8765-C60A9CC7D18B}"/>
              </a:ext>
            </a:extLst>
          </p:cNvPr>
          <p:cNvSpPr>
            <a:spLocks noGrp="1"/>
          </p:cNvSpPr>
          <p:nvPr>
            <p:ph type="title"/>
          </p:nvPr>
        </p:nvSpPr>
        <p:spPr>
          <a:xfrm>
            <a:off x="640080" y="325369"/>
            <a:ext cx="4368602" cy="1956841"/>
          </a:xfrm>
        </p:spPr>
        <p:txBody>
          <a:bodyPr anchor="b">
            <a:normAutofit/>
          </a:bodyPr>
          <a:lstStyle/>
          <a:p>
            <a:pPr>
              <a:lnSpc>
                <a:spcPct val="90000"/>
              </a:lnSpc>
            </a:pPr>
            <a:r>
              <a:rPr lang="pt-BR" sz="6100"/>
              <a:t>ANTUERPIA 1531</a:t>
            </a:r>
          </a:p>
        </p:txBody>
      </p:sp>
      <p:sp>
        <p:nvSpPr>
          <p:cNvPr id="1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C4DC3"/>
          </a:solidFill>
          <a:ln w="38100" cap="rnd">
            <a:solidFill>
              <a:srgbClr val="BC4DC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9B5CEE9-344A-4A07-99C5-ADCFC93EB836}"/>
              </a:ext>
            </a:extLst>
          </p:cNvPr>
          <p:cNvSpPr>
            <a:spLocks noGrp="1"/>
          </p:cNvSpPr>
          <p:nvPr>
            <p:ph idx="1"/>
          </p:nvPr>
        </p:nvSpPr>
        <p:spPr>
          <a:xfrm>
            <a:off x="640080" y="2872899"/>
            <a:ext cx="4243589" cy="3320668"/>
          </a:xfrm>
        </p:spPr>
        <p:txBody>
          <a:bodyPr>
            <a:normAutofit fontScale="92500"/>
          </a:bodyPr>
          <a:lstStyle/>
          <a:p>
            <a:r>
              <a:rPr lang="pt-BR" dirty="0"/>
              <a:t>Como a casa dos Van der </a:t>
            </a:r>
            <a:r>
              <a:rPr lang="pt-BR" dirty="0" err="1"/>
              <a:t>Burse</a:t>
            </a:r>
            <a:r>
              <a:rPr lang="pt-BR" dirty="0"/>
              <a:t> ficou por ali, em 1531, na própria Bélgica, mais precisamente em Antuérpia, foi criada a primeira bolsa de valores que se tem notícias, mas que também era focada na negociação de empréstimos.</a:t>
            </a:r>
          </a:p>
        </p:txBody>
      </p:sp>
      <p:pic>
        <p:nvPicPr>
          <p:cNvPr id="5" name="Imagem 4" descr="Foto preta e branca de um edifício&#10;&#10;Descrição gerada automaticamente">
            <a:extLst>
              <a:ext uri="{FF2B5EF4-FFF2-40B4-BE49-F238E27FC236}">
                <a16:creationId xmlns:a16="http://schemas.microsoft.com/office/drawing/2014/main" id="{A27B5F57-4CE2-4B4B-80CF-AF6F48D34D10}"/>
              </a:ext>
            </a:extLst>
          </p:cNvPr>
          <p:cNvPicPr>
            <a:picLocks noChangeAspect="1"/>
          </p:cNvPicPr>
          <p:nvPr/>
        </p:nvPicPr>
        <p:blipFill rotWithShape="1">
          <a:blip r:embed="rId2"/>
          <a:srcRect l="9818" r="2398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Oval 14">
            <a:extLst>
              <a:ext uri="{FF2B5EF4-FFF2-40B4-BE49-F238E27FC236}">
                <a16:creationId xmlns:a16="http://schemas.microsoft.com/office/drawing/2014/main" id="{EF515B4A-CB20-4847-8E00-0DD66F1FEBB4}"/>
              </a:ext>
            </a:extLst>
          </p:cNvPr>
          <p:cNvSpPr/>
          <p:nvPr/>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8"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7</a:t>
            </a:fld>
            <a:endParaRPr lang="pt-BR" noProof="0" dirty="0"/>
          </a:p>
        </p:txBody>
      </p:sp>
    </p:spTree>
    <p:extLst>
      <p:ext uri="{BB962C8B-B14F-4D97-AF65-F5344CB8AC3E}">
        <p14:creationId xmlns:p14="http://schemas.microsoft.com/office/powerpoint/2010/main" val="1480736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BDE5D-6DFA-4D75-A7C1-008794179087}"/>
              </a:ext>
            </a:extLst>
          </p:cNvPr>
          <p:cNvSpPr>
            <a:spLocks noGrp="1"/>
          </p:cNvSpPr>
          <p:nvPr>
            <p:ph type="title"/>
          </p:nvPr>
        </p:nvSpPr>
        <p:spPr>
          <a:xfrm>
            <a:off x="640080" y="5576887"/>
            <a:ext cx="10911840" cy="640081"/>
          </a:xfrm>
        </p:spPr>
        <p:txBody>
          <a:bodyPr>
            <a:normAutofit/>
          </a:bodyPr>
          <a:lstStyle/>
          <a:p>
            <a:pPr algn="ctr"/>
            <a:r>
              <a:rPr lang="pt-BR" sz="3200"/>
              <a:t>Book de ofertas com boleta aberta</a:t>
            </a:r>
          </a:p>
        </p:txBody>
      </p:sp>
      <p:pic>
        <p:nvPicPr>
          <p:cNvPr id="4" name="Imagem 3" descr="Interface gráfica do usuário, Aplicativo&#10;&#10;Descrição gerada automaticamente">
            <a:extLst>
              <a:ext uri="{FF2B5EF4-FFF2-40B4-BE49-F238E27FC236}">
                <a16:creationId xmlns:a16="http://schemas.microsoft.com/office/drawing/2014/main" id="{70112A3D-E281-4FAE-963B-8417F0F0B98B}"/>
              </a:ext>
            </a:extLst>
          </p:cNvPr>
          <p:cNvPicPr>
            <a:picLocks noChangeAspect="1"/>
          </p:cNvPicPr>
          <p:nvPr/>
        </p:nvPicPr>
        <p:blipFill rotWithShape="1">
          <a:blip r:embed="rId3"/>
          <a:srcRect l="1864" r="1" b="1"/>
          <a:stretch/>
        </p:blipFill>
        <p:spPr>
          <a:xfrm>
            <a:off x="640080" y="640080"/>
            <a:ext cx="10911840" cy="4836795"/>
          </a:xfrm>
          <a:prstGeom prst="rect">
            <a:avLst/>
          </a:prstGeom>
          <a:ln w="19050">
            <a:solidFill>
              <a:schemeClr val="tx1"/>
            </a:solidFill>
            <a:miter lim="800000"/>
          </a:ln>
        </p:spPr>
      </p:pic>
      <p:sp>
        <p:nvSpPr>
          <p:cNvPr id="5"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a:xfrm>
            <a:off x="11363696" y="6455739"/>
            <a:ext cx="294460" cy="187367"/>
          </a:xfrm>
        </p:spPr>
        <p:txBody>
          <a:bodyPr rtlCol="0"/>
          <a:lstStyle/>
          <a:p>
            <a:pPr rtl="0"/>
            <a:r>
              <a:rPr lang="pt-BR" dirty="0"/>
              <a:t>47</a:t>
            </a:r>
          </a:p>
        </p:txBody>
      </p:sp>
    </p:spTree>
    <p:extLst>
      <p:ext uri="{BB962C8B-B14F-4D97-AF65-F5344CB8AC3E}">
        <p14:creationId xmlns:p14="http://schemas.microsoft.com/office/powerpoint/2010/main" val="20622495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6BADE3-766B-45C5-B1DF-54C2EE65C5DD}"/>
              </a:ext>
            </a:extLst>
          </p:cNvPr>
          <p:cNvSpPr>
            <a:spLocks noGrp="1"/>
          </p:cNvSpPr>
          <p:nvPr>
            <p:ph type="title"/>
          </p:nvPr>
        </p:nvSpPr>
        <p:spPr/>
        <p:txBody>
          <a:bodyPr/>
          <a:lstStyle/>
          <a:p>
            <a:r>
              <a:rPr lang="pt-BR" dirty="0"/>
              <a:t>BOLETA ELETRÔNICA DE NEGOCIAÇÃO</a:t>
            </a:r>
          </a:p>
        </p:txBody>
      </p:sp>
      <p:pic>
        <p:nvPicPr>
          <p:cNvPr id="4" name="Imagem 3">
            <a:extLst>
              <a:ext uri="{FF2B5EF4-FFF2-40B4-BE49-F238E27FC236}">
                <a16:creationId xmlns:a16="http://schemas.microsoft.com/office/drawing/2014/main" id="{1ECA3FFA-DE0D-4E9A-9994-00EC04D5E8D7}"/>
              </a:ext>
            </a:extLst>
          </p:cNvPr>
          <p:cNvPicPr>
            <a:picLocks noChangeAspect="1"/>
          </p:cNvPicPr>
          <p:nvPr/>
        </p:nvPicPr>
        <p:blipFill>
          <a:blip r:embed="rId3"/>
          <a:stretch>
            <a:fillRect/>
          </a:stretch>
        </p:blipFill>
        <p:spPr>
          <a:xfrm>
            <a:off x="838200" y="1483363"/>
            <a:ext cx="2857500" cy="5191125"/>
          </a:xfrm>
          <a:prstGeom prst="rect">
            <a:avLst/>
          </a:prstGeom>
        </p:spPr>
      </p:pic>
      <p:pic>
        <p:nvPicPr>
          <p:cNvPr id="6" name="Imagem 5">
            <a:extLst>
              <a:ext uri="{FF2B5EF4-FFF2-40B4-BE49-F238E27FC236}">
                <a16:creationId xmlns:a16="http://schemas.microsoft.com/office/drawing/2014/main" id="{C3DC5E91-0DA9-4112-A3BD-A77969A35951}"/>
              </a:ext>
            </a:extLst>
          </p:cNvPr>
          <p:cNvPicPr>
            <a:picLocks noChangeAspect="1"/>
          </p:cNvPicPr>
          <p:nvPr/>
        </p:nvPicPr>
        <p:blipFill>
          <a:blip r:embed="rId4"/>
          <a:stretch>
            <a:fillRect/>
          </a:stretch>
        </p:blipFill>
        <p:spPr>
          <a:xfrm>
            <a:off x="4330187" y="1233488"/>
            <a:ext cx="2838450" cy="5505450"/>
          </a:xfrm>
          <a:prstGeom prst="rect">
            <a:avLst/>
          </a:prstGeom>
        </p:spPr>
      </p:pic>
      <p:pic>
        <p:nvPicPr>
          <p:cNvPr id="8" name="Imagem 7">
            <a:extLst>
              <a:ext uri="{FF2B5EF4-FFF2-40B4-BE49-F238E27FC236}">
                <a16:creationId xmlns:a16="http://schemas.microsoft.com/office/drawing/2014/main" id="{5AEE9928-45D1-402A-876B-AF5348375835}"/>
              </a:ext>
            </a:extLst>
          </p:cNvPr>
          <p:cNvPicPr>
            <a:picLocks noChangeAspect="1"/>
          </p:cNvPicPr>
          <p:nvPr/>
        </p:nvPicPr>
        <p:blipFill>
          <a:blip r:embed="rId5"/>
          <a:stretch>
            <a:fillRect/>
          </a:stretch>
        </p:blipFill>
        <p:spPr>
          <a:xfrm>
            <a:off x="7744899" y="1217899"/>
            <a:ext cx="2867025" cy="5524500"/>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700" y="5342401"/>
            <a:ext cx="2184791" cy="2184791"/>
          </a:xfrm>
          <a:prstGeom prst="rect">
            <a:avLst/>
          </a:prstGeom>
        </p:spPr>
      </p:pic>
      <p:sp>
        <p:nvSpPr>
          <p:cNvPr id="9" name="Espaço Reservado para o Número do Slide 3">
            <a:extLst>
              <a:ext uri="{FF2B5EF4-FFF2-40B4-BE49-F238E27FC236}">
                <a16:creationId xmlns:a16="http://schemas.microsoft.com/office/drawing/2014/main" id="{0BDDBFEE-BC50-46CF-AB8F-D145B99B57A6}"/>
              </a:ext>
            </a:extLst>
          </p:cNvPr>
          <p:cNvSpPr>
            <a:spLocks noGrp="1"/>
          </p:cNvSpPr>
          <p:nvPr>
            <p:ph type="sldNum" sz="quarter" idx="12"/>
          </p:nvPr>
        </p:nvSpPr>
        <p:spPr>
          <a:xfrm>
            <a:off x="11363696" y="6455739"/>
            <a:ext cx="294460" cy="187367"/>
          </a:xfrm>
        </p:spPr>
        <p:txBody>
          <a:bodyPr rtlCol="0"/>
          <a:lstStyle/>
          <a:p>
            <a:pPr rtl="0"/>
            <a:r>
              <a:rPr lang="pt-BR" dirty="0"/>
              <a:t>48</a:t>
            </a:r>
          </a:p>
        </p:txBody>
      </p:sp>
    </p:spTree>
    <p:extLst>
      <p:ext uri="{BB962C8B-B14F-4D97-AF65-F5344CB8AC3E}">
        <p14:creationId xmlns:p14="http://schemas.microsoft.com/office/powerpoint/2010/main" val="3867346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Dica de site</a:t>
            </a:r>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72</a:t>
            </a:fld>
            <a:endParaRPr lang="pt-BR" noProof="0" dirty="0"/>
          </a:p>
        </p:txBody>
      </p:sp>
      <p:sp>
        <p:nvSpPr>
          <p:cNvPr id="8" name="Título 1">
            <a:extLst>
              <a:ext uri="{FF2B5EF4-FFF2-40B4-BE49-F238E27FC236}">
                <a16:creationId xmlns:a16="http://schemas.microsoft.com/office/drawing/2014/main" id="{D5E921DA-3E92-417B-9C38-073E2A4CF329}"/>
              </a:ext>
            </a:extLst>
          </p:cNvPr>
          <p:cNvSpPr txBox="1">
            <a:spLocks/>
          </p:cNvSpPr>
          <p:nvPr/>
        </p:nvSpPr>
        <p:spPr>
          <a:xfrm>
            <a:off x="515938" y="1491426"/>
            <a:ext cx="10750018" cy="6273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Arial" panose="020B0604020202020204" pitchFamily="34" charset="0"/>
              <a:buChar char="•"/>
            </a:pPr>
            <a:r>
              <a:rPr lang="pt-BR" sz="4000" dirty="0">
                <a:solidFill>
                  <a:schemeClr val="tx1"/>
                </a:solidFill>
                <a:hlinkClick r:id="rId2"/>
              </a:rPr>
              <a:t>https://br.tradingview.com/</a:t>
            </a:r>
            <a:endParaRPr lang="pt-BR" sz="4000" dirty="0">
              <a:solidFill>
                <a:schemeClr val="tx1"/>
              </a:solidFill>
            </a:endParaRPr>
          </a:p>
          <a:p>
            <a:pPr marL="342900" indent="-342900" algn="just">
              <a:buFont typeface="Arial" panose="020B0604020202020204" pitchFamily="34" charset="0"/>
              <a:buChar char="•"/>
            </a:pPr>
            <a:endParaRPr lang="pt-BR" sz="4000" dirty="0">
              <a:solidFill>
                <a:schemeClr val="tx1"/>
              </a:solidFill>
            </a:endParaRPr>
          </a:p>
          <a:p>
            <a:pPr algn="just"/>
            <a:endParaRPr lang="pt-BR" sz="4000" dirty="0">
              <a:solidFill>
                <a:schemeClr val="tx1"/>
              </a:solidFill>
            </a:endParaRPr>
          </a:p>
          <a:p>
            <a:pPr marL="342900" indent="-342900" algn="just">
              <a:buFont typeface="Arial" panose="020B0604020202020204" pitchFamily="34" charset="0"/>
              <a:buChar char="•"/>
            </a:pPr>
            <a:endParaRPr lang="pt-BR" sz="1200" dirty="0">
              <a:solidFill>
                <a:schemeClr val="tx1"/>
              </a:solidFill>
            </a:endParaRPr>
          </a:p>
        </p:txBody>
      </p:sp>
    </p:spTree>
    <p:extLst>
      <p:ext uri="{BB962C8B-B14F-4D97-AF65-F5344CB8AC3E}">
        <p14:creationId xmlns:p14="http://schemas.microsoft.com/office/powerpoint/2010/main" val="10685320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747ADD1-68EA-418C-90CB-52AD5178D394}"/>
              </a:ext>
            </a:extLst>
          </p:cNvPr>
          <p:cNvSpPr>
            <a:spLocks noGrp="1"/>
          </p:cNvSpPr>
          <p:nvPr>
            <p:ph type="title"/>
          </p:nvPr>
        </p:nvSpPr>
        <p:spPr/>
        <p:txBody>
          <a:bodyPr/>
          <a:lstStyle/>
          <a:p>
            <a:r>
              <a:rPr lang="pt-BR" dirty="0"/>
              <a:t>HORA DO “QUEM SABE, FAZ AO VIVO!”</a:t>
            </a:r>
          </a:p>
        </p:txBody>
      </p:sp>
      <p:sp>
        <p:nvSpPr>
          <p:cNvPr id="7" name="Espaço Reservado para Conteúdo 6">
            <a:extLst>
              <a:ext uri="{FF2B5EF4-FFF2-40B4-BE49-F238E27FC236}">
                <a16:creationId xmlns:a16="http://schemas.microsoft.com/office/drawing/2014/main" id="{4AC1495B-2721-4300-A350-0FF792331AA8}"/>
              </a:ext>
            </a:extLst>
          </p:cNvPr>
          <p:cNvSpPr>
            <a:spLocks noGrp="1"/>
          </p:cNvSpPr>
          <p:nvPr>
            <p:ph type="body" idx="1"/>
          </p:nvPr>
        </p:nvSpPr>
        <p:spPr>
          <a:xfrm>
            <a:off x="548640" y="1154832"/>
            <a:ext cx="10798810" cy="764460"/>
          </a:xfrm>
        </p:spPr>
        <p:txBody>
          <a:bodyPr/>
          <a:lstStyle/>
          <a:p>
            <a:r>
              <a:rPr lang="pt-BR" sz="2800" dirty="0"/>
              <a:t>Usando um home-broker</a:t>
            </a:r>
            <a:endParaRPr lang="pt-BR" sz="2000" dirty="0"/>
          </a:p>
          <a:p>
            <a:endParaRPr lang="pt-BR" sz="2000" dirty="0"/>
          </a:p>
        </p:txBody>
      </p:sp>
      <p:sp>
        <p:nvSpPr>
          <p:cNvPr id="4" name="Espaço Reservado para Número de Slide 3">
            <a:extLst>
              <a:ext uri="{FF2B5EF4-FFF2-40B4-BE49-F238E27FC236}">
                <a16:creationId xmlns:a16="http://schemas.microsoft.com/office/drawing/2014/main" id="{5AA17189-9742-4B60-86C0-3E9BE5B6BBA1}"/>
              </a:ext>
            </a:extLst>
          </p:cNvPr>
          <p:cNvSpPr>
            <a:spLocks noGrp="1"/>
          </p:cNvSpPr>
          <p:nvPr>
            <p:ph type="sldNum" sz="quarter" idx="12"/>
          </p:nvPr>
        </p:nvSpPr>
        <p:spPr/>
        <p:txBody>
          <a:bodyPr/>
          <a:lstStyle/>
          <a:p>
            <a:pPr rtl="0"/>
            <a:fld id="{9EC71654-96A5-4280-94F3-931C61A9F92C}" type="slidenum">
              <a:rPr lang="pt-BR" noProof="0" smtClean="0"/>
              <a:pPr rtl="0"/>
              <a:t>73</a:t>
            </a:fld>
            <a:endParaRPr lang="pt-BR" noProof="0" dirty="0"/>
          </a:p>
        </p:txBody>
      </p:sp>
      <p:pic>
        <p:nvPicPr>
          <p:cNvPr id="8" name="Espaço Reservado para Imagem 7" descr="Desenho de uma pessoa&#10;&#10;Descrição gerada automaticamente com confiança média">
            <a:extLst>
              <a:ext uri="{FF2B5EF4-FFF2-40B4-BE49-F238E27FC236}">
                <a16:creationId xmlns:a16="http://schemas.microsoft.com/office/drawing/2014/main" id="{A5560DD4-C056-45C0-A4D5-B17DE9CD8E75}"/>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1949" r="11949"/>
          <a:stretch>
            <a:fillRect/>
          </a:stretch>
        </p:blipFill>
        <p:spPr/>
      </p:pic>
      <p:sp>
        <p:nvSpPr>
          <p:cNvPr id="9" name="CaixaDeTexto 8">
            <a:extLst>
              <a:ext uri="{FF2B5EF4-FFF2-40B4-BE49-F238E27FC236}">
                <a16:creationId xmlns:a16="http://schemas.microsoft.com/office/drawing/2014/main" id="{A12C8CA0-FB69-4EC4-90FE-096CE22DB3CB}"/>
              </a:ext>
            </a:extLst>
          </p:cNvPr>
          <p:cNvSpPr txBox="1"/>
          <p:nvPr/>
        </p:nvSpPr>
        <p:spPr>
          <a:xfrm>
            <a:off x="2993041" y="6858001"/>
            <a:ext cx="6206400" cy="230832"/>
          </a:xfrm>
          <a:prstGeom prst="rect">
            <a:avLst/>
          </a:prstGeom>
          <a:noFill/>
        </p:spPr>
        <p:txBody>
          <a:bodyPr wrap="square" rtlCol="0">
            <a:spAutoFit/>
          </a:bodyPr>
          <a:lstStyle/>
          <a:p>
            <a:r>
              <a:rPr lang="pt-BR" sz="900">
                <a:hlinkClick r:id="rId3" tooltip="http://cuadernodesuesos.blogspot.com/2017/03/malabarista-de-poemas.html"/>
              </a:rPr>
              <a:t>Esta Foto</a:t>
            </a:r>
            <a:r>
              <a:rPr lang="pt-BR" sz="900"/>
              <a:t> de Autor Desconhecido está licenciado em </a:t>
            </a:r>
            <a:r>
              <a:rPr lang="pt-BR" sz="900">
                <a:hlinkClick r:id="rId4" tooltip="https://creativecommons.org/licenses/by-nc-nd/3.0/"/>
              </a:rPr>
              <a:t>CC BY-NC-ND</a:t>
            </a:r>
            <a:endParaRPr lang="pt-BR" sz="900"/>
          </a:p>
        </p:txBody>
      </p:sp>
    </p:spTree>
    <p:extLst>
      <p:ext uri="{BB962C8B-B14F-4D97-AF65-F5344CB8AC3E}">
        <p14:creationId xmlns:p14="http://schemas.microsoft.com/office/powerpoint/2010/main" val="39763232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
            <a:extLst>
              <a:ext uri="{FF2B5EF4-FFF2-40B4-BE49-F238E27FC236}">
                <a16:creationId xmlns:a16="http://schemas.microsoft.com/office/drawing/2014/main" id="{84FEC8F6-4AAC-40C6-B705-37936DE59638}"/>
              </a:ext>
            </a:extLst>
          </p:cNvPr>
          <p:cNvSpPr>
            <a:spLocks noGrp="1"/>
          </p:cNvSpPr>
          <p:nvPr>
            <p:ph idx="1"/>
          </p:nvPr>
        </p:nvSpPr>
        <p:spPr>
          <a:xfrm>
            <a:off x="364441" y="2104401"/>
            <a:ext cx="5398622" cy="4351338"/>
          </a:xfrm>
        </p:spPr>
        <p:txBody>
          <a:bodyPr/>
          <a:lstStyle/>
          <a:p>
            <a:pPr marL="0" indent="0" algn="just">
              <a:buNone/>
            </a:pPr>
            <a:r>
              <a:rPr lang="pt-BR" dirty="0" err="1"/>
              <a:t>Vc</a:t>
            </a:r>
            <a:r>
              <a:rPr lang="pt-BR" dirty="0"/>
              <a:t> está prestes a embarcar em um barco pesqueiro rumo a uma viagem turbulenta. </a:t>
            </a:r>
          </a:p>
          <a:p>
            <a:pPr marL="0" indent="0" algn="just">
              <a:buNone/>
            </a:pPr>
            <a:r>
              <a:rPr lang="pt-BR" dirty="0"/>
              <a:t>A análise fundamentalista é a bússola da embarcação. Aponta uma direção. </a:t>
            </a:r>
          </a:p>
          <a:p>
            <a:pPr marL="0" indent="0" algn="just">
              <a:buNone/>
            </a:pPr>
            <a:r>
              <a:rPr lang="pt-BR" dirty="0"/>
              <a:t>A análise técnica são os instrumentos que tentam guiá-lo na tempestade. </a:t>
            </a:r>
          </a:p>
          <a:p>
            <a:pPr marL="0" indent="0" algn="just">
              <a:buNone/>
            </a:pPr>
            <a:r>
              <a:rPr lang="pt-BR" dirty="0"/>
              <a:t>Vai ter horas que irá se safar das ondas, outras irá quase afundar. </a:t>
            </a:r>
          </a:p>
          <a:p>
            <a:pPr marL="0" indent="0" algn="just">
              <a:buNone/>
            </a:pPr>
            <a:r>
              <a:rPr lang="pt-BR" dirty="0"/>
              <a:t>O objetivo é chegar inteiro e com o navio cheio de peixes.</a:t>
            </a:r>
            <a:endParaRPr lang="en-US" dirty="0"/>
          </a:p>
        </p:txBody>
      </p:sp>
      <p:sp>
        <p:nvSpPr>
          <p:cNvPr id="4" name="Espaço Reservado para Número de Slide 3">
            <a:extLst>
              <a:ext uri="{FF2B5EF4-FFF2-40B4-BE49-F238E27FC236}">
                <a16:creationId xmlns:a16="http://schemas.microsoft.com/office/drawing/2014/main" id="{0CC72A48-87D7-4C72-AA39-4D71AA202AC6}"/>
              </a:ext>
            </a:extLst>
          </p:cNvPr>
          <p:cNvSpPr>
            <a:spLocks noGrp="1"/>
          </p:cNvSpPr>
          <p:nvPr>
            <p:ph type="sldNum" sz="quarter" idx="12"/>
          </p:nvPr>
        </p:nvSpPr>
        <p:spPr>
          <a:xfrm>
            <a:off x="11363696" y="6455739"/>
            <a:ext cx="294460" cy="187367"/>
          </a:xfrm>
        </p:spPr>
        <p:txBody>
          <a:bodyPr anchor="ctr">
            <a:normAutofit/>
          </a:bodyPr>
          <a:lstStyle/>
          <a:p>
            <a:pPr rtl="0">
              <a:spcAft>
                <a:spcPts val="600"/>
              </a:spcAft>
            </a:pPr>
            <a:fld id="{9EC71654-96A5-4280-94F3-931C61A9F92C}" type="slidenum">
              <a:rPr lang="pt-BR" noProof="0" smtClean="0"/>
              <a:pPr rtl="0">
                <a:spcAft>
                  <a:spcPts val="600"/>
                </a:spcAft>
              </a:pPr>
              <a:t>74</a:t>
            </a:fld>
            <a:endParaRPr lang="pt-BR" noProof="0"/>
          </a:p>
        </p:txBody>
      </p:sp>
      <p:pic>
        <p:nvPicPr>
          <p:cNvPr id="10" name="Espaço Reservado para Conteúdo 9" descr="Uma imagem contendo fumaça, ao ar livre, água, vapor&#10;&#10;Descrição gerada automaticamente">
            <a:extLst>
              <a:ext uri="{FF2B5EF4-FFF2-40B4-BE49-F238E27FC236}">
                <a16:creationId xmlns:a16="http://schemas.microsoft.com/office/drawing/2014/main" id="{83DF76B0-BE8B-4664-A237-5A033EE298E2}"/>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0138" r="28482" b="-2"/>
          <a:stretch/>
        </p:blipFill>
        <p:spPr>
          <a:xfrm>
            <a:off x="5884648" y="10"/>
            <a:ext cx="6307353" cy="5780362"/>
          </a:xfrm>
          <a:noFill/>
        </p:spPr>
      </p:pic>
      <p:sp>
        <p:nvSpPr>
          <p:cNvPr id="18" name="Title 4">
            <a:extLst>
              <a:ext uri="{FF2B5EF4-FFF2-40B4-BE49-F238E27FC236}">
                <a16:creationId xmlns:a16="http://schemas.microsoft.com/office/drawing/2014/main" id="{5EB55D4C-442F-4A7B-8A95-066A5A0E47E3}"/>
              </a:ext>
            </a:extLst>
          </p:cNvPr>
          <p:cNvSpPr>
            <a:spLocks noGrp="1"/>
          </p:cNvSpPr>
          <p:nvPr>
            <p:ph type="title"/>
          </p:nvPr>
        </p:nvSpPr>
        <p:spPr>
          <a:xfrm>
            <a:off x="183001" y="506286"/>
            <a:ext cx="5580062" cy="1325563"/>
          </a:xfrm>
        </p:spPr>
        <p:txBody>
          <a:bodyPr/>
          <a:lstStyle/>
          <a:p>
            <a:pPr algn="ctr"/>
            <a:r>
              <a:rPr lang="en-US" dirty="0" err="1"/>
              <a:t>Análise</a:t>
            </a:r>
            <a:r>
              <a:rPr lang="en-US" dirty="0"/>
              <a:t> </a:t>
            </a:r>
            <a:r>
              <a:rPr lang="en-US" dirty="0" err="1"/>
              <a:t>Fundamentalista</a:t>
            </a:r>
            <a:r>
              <a:rPr lang="en-US" dirty="0"/>
              <a:t> e </a:t>
            </a:r>
            <a:br>
              <a:rPr lang="en-US" dirty="0"/>
            </a:br>
            <a:r>
              <a:rPr lang="en-US" dirty="0" err="1"/>
              <a:t>Análise</a:t>
            </a:r>
            <a:r>
              <a:rPr lang="en-US" dirty="0"/>
              <a:t> Técnica</a:t>
            </a:r>
          </a:p>
        </p:txBody>
      </p:sp>
      <p:sp>
        <p:nvSpPr>
          <p:cNvPr id="11" name="CaixaDeTexto 10">
            <a:extLst>
              <a:ext uri="{FF2B5EF4-FFF2-40B4-BE49-F238E27FC236}">
                <a16:creationId xmlns:a16="http://schemas.microsoft.com/office/drawing/2014/main" id="{F9013DDA-558D-4780-81F4-2CE7DF015867}"/>
              </a:ext>
            </a:extLst>
          </p:cNvPr>
          <p:cNvSpPr txBox="1"/>
          <p:nvPr/>
        </p:nvSpPr>
        <p:spPr>
          <a:xfrm>
            <a:off x="9586801" y="5580317"/>
            <a:ext cx="2605200" cy="200055"/>
          </a:xfrm>
          <a:prstGeom prst="rect">
            <a:avLst/>
          </a:prstGeom>
          <a:solidFill>
            <a:srgbClr val="000000"/>
          </a:solidFill>
        </p:spPr>
        <p:txBody>
          <a:bodyPr wrap="none" rtlCol="0">
            <a:spAutoFit/>
          </a:bodyPr>
          <a:lstStyle/>
          <a:p>
            <a:pPr algn="r">
              <a:spcAft>
                <a:spcPts val="600"/>
              </a:spcAft>
            </a:pPr>
            <a:r>
              <a:rPr lang="pt-BR" sz="700">
                <a:solidFill>
                  <a:srgbClr val="FFFFFF"/>
                </a:solidFill>
                <a:hlinkClick r:id="rId3" tooltip="http://www.caoquefuma.com/2018/01/o-brasil-deriva.html">
                  <a:extLst>
                    <a:ext uri="{A12FA001-AC4F-418D-AE19-62706E023703}">
                      <ahyp:hlinkClr xmlns:ahyp="http://schemas.microsoft.com/office/drawing/2018/hyperlinkcolor" val="tx"/>
                    </a:ext>
                  </a:extLst>
                </a:hlinkClick>
              </a:rPr>
              <a:t>Esta Foto</a:t>
            </a:r>
            <a:r>
              <a:rPr lang="pt-BR" sz="700">
                <a:solidFill>
                  <a:srgbClr val="FFFFFF"/>
                </a:solidFill>
              </a:rPr>
              <a:t> de Autor Desconhecido está licenciado em </a:t>
            </a:r>
            <a:r>
              <a:rPr lang="pt-BR"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pt-BR" sz="700">
              <a:solidFill>
                <a:srgbClr val="FFFFFF"/>
              </a:solidFill>
            </a:endParaRPr>
          </a:p>
        </p:txBody>
      </p:sp>
    </p:spTree>
    <p:extLst>
      <p:ext uri="{BB962C8B-B14F-4D97-AF65-F5344CB8AC3E}">
        <p14:creationId xmlns:p14="http://schemas.microsoft.com/office/powerpoint/2010/main" val="1491410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00FA8D-0CAF-44D8-BEC8-0F39764BC6A5}"/>
              </a:ext>
            </a:extLst>
          </p:cNvPr>
          <p:cNvSpPr>
            <a:spLocks noGrp="1"/>
          </p:cNvSpPr>
          <p:nvPr>
            <p:ph type="title"/>
          </p:nvPr>
        </p:nvSpPr>
        <p:spPr>
          <a:xfrm>
            <a:off x="640080" y="325369"/>
            <a:ext cx="4368602" cy="1956841"/>
          </a:xfrm>
        </p:spPr>
        <p:txBody>
          <a:bodyPr anchor="b">
            <a:normAutofit/>
          </a:bodyPr>
          <a:lstStyle/>
          <a:p>
            <a:pPr>
              <a:lnSpc>
                <a:spcPct val="90000"/>
              </a:lnSpc>
            </a:pPr>
            <a:r>
              <a:rPr lang="pt-BR" sz="6600"/>
              <a:t>HOLANDA 1602</a:t>
            </a:r>
          </a:p>
        </p:txBody>
      </p:sp>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C4DC3"/>
          </a:solidFill>
          <a:ln w="38100" cap="rnd">
            <a:solidFill>
              <a:srgbClr val="BC4DC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7A873B7-3D0E-4CB2-96C6-CDB972B6B332}"/>
              </a:ext>
            </a:extLst>
          </p:cNvPr>
          <p:cNvSpPr>
            <a:spLocks noGrp="1"/>
          </p:cNvSpPr>
          <p:nvPr>
            <p:ph idx="1"/>
          </p:nvPr>
        </p:nvSpPr>
        <p:spPr>
          <a:xfrm>
            <a:off x="640080" y="2872899"/>
            <a:ext cx="4243589" cy="3320668"/>
          </a:xfrm>
        </p:spPr>
        <p:txBody>
          <a:bodyPr>
            <a:normAutofit fontScale="85000" lnSpcReduction="20000"/>
          </a:bodyPr>
          <a:lstStyle/>
          <a:p>
            <a:pPr>
              <a:lnSpc>
                <a:spcPct val="100000"/>
              </a:lnSpc>
            </a:pPr>
            <a:r>
              <a:rPr lang="pt-BR" sz="2400" dirty="0"/>
              <a:t>Nascia neste ano na cidade de Amsterdã, na Holanda, aquela que seria conhecida como a primeira bolsa de valores do mundo. Bolsa na acepção que a conhecemos hoje: local onde são transacionadas ações. E as primeiras ações foram emitidas por uma companhia de navegação com 17 membros em seu Conselho de Administração.</a:t>
            </a:r>
          </a:p>
          <a:p>
            <a:pPr>
              <a:lnSpc>
                <a:spcPct val="100000"/>
              </a:lnSpc>
            </a:pPr>
            <a:r>
              <a:rPr lang="pt-BR" sz="2400" dirty="0"/>
              <a:t>A COMPANHIA HOLANDESA DAS INDIAS ORIENTAIS</a:t>
            </a:r>
          </a:p>
          <a:p>
            <a:pPr>
              <a:lnSpc>
                <a:spcPct val="100000"/>
              </a:lnSpc>
            </a:pPr>
            <a:endParaRPr lang="pt-BR" sz="2400" dirty="0"/>
          </a:p>
        </p:txBody>
      </p:sp>
      <p:pic>
        <p:nvPicPr>
          <p:cNvPr id="5" name="Imagem 4">
            <a:extLst>
              <a:ext uri="{FF2B5EF4-FFF2-40B4-BE49-F238E27FC236}">
                <a16:creationId xmlns:a16="http://schemas.microsoft.com/office/drawing/2014/main" id="{D23248D4-3DD9-4D42-83E5-1A990125EA02}"/>
              </a:ext>
            </a:extLst>
          </p:cNvPr>
          <p:cNvPicPr>
            <a:picLocks noChangeAspect="1"/>
          </p:cNvPicPr>
          <p:nvPr/>
        </p:nvPicPr>
        <p:blipFill rotWithShape="1">
          <a:blip r:embed="rId2"/>
          <a:srcRect l="14633" r="155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Oval 14">
            <a:extLst>
              <a:ext uri="{FF2B5EF4-FFF2-40B4-BE49-F238E27FC236}">
                <a16:creationId xmlns:a16="http://schemas.microsoft.com/office/drawing/2014/main" id="{EF515B4A-CB20-4847-8E00-0DD66F1FEBB4}"/>
              </a:ext>
            </a:extLst>
          </p:cNvPr>
          <p:cNvSpPr/>
          <p:nvPr/>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8"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8</a:t>
            </a:fld>
            <a:endParaRPr lang="pt-BR" noProof="0" dirty="0"/>
          </a:p>
        </p:txBody>
      </p:sp>
    </p:spTree>
    <p:extLst>
      <p:ext uri="{BB962C8B-B14F-4D97-AF65-F5344CB8AC3E}">
        <p14:creationId xmlns:p14="http://schemas.microsoft.com/office/powerpoint/2010/main" val="364232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Rectangle 4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D21721F-155C-429C-8E92-3C3112FA35BC}"/>
              </a:ext>
            </a:extLst>
          </p:cNvPr>
          <p:cNvSpPr>
            <a:spLocks noGrp="1"/>
          </p:cNvSpPr>
          <p:nvPr>
            <p:ph type="title"/>
          </p:nvPr>
        </p:nvSpPr>
        <p:spPr>
          <a:xfrm>
            <a:off x="4654296" y="329184"/>
            <a:ext cx="6894576" cy="1783080"/>
          </a:xfrm>
        </p:spPr>
        <p:txBody>
          <a:bodyPr anchor="b">
            <a:normAutofit/>
          </a:bodyPr>
          <a:lstStyle/>
          <a:p>
            <a:pPr>
              <a:lnSpc>
                <a:spcPct val="90000"/>
              </a:lnSpc>
            </a:pPr>
            <a:r>
              <a:rPr lang="pt-BR" sz="4500"/>
              <a:t>COMPANHIA HOLANDESA DAS INDIAS ORIENTAIS</a:t>
            </a:r>
          </a:p>
        </p:txBody>
      </p:sp>
      <p:sp>
        <p:nvSpPr>
          <p:cNvPr id="4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C4DC3"/>
          </a:solidFill>
          <a:ln w="38100" cap="rnd">
            <a:solidFill>
              <a:srgbClr val="BC4DC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A0BF105-09C2-464E-BDEA-E6FE8B888ABE}"/>
              </a:ext>
            </a:extLst>
          </p:cNvPr>
          <p:cNvSpPr>
            <a:spLocks noGrp="1"/>
          </p:cNvSpPr>
          <p:nvPr>
            <p:ph idx="1"/>
          </p:nvPr>
        </p:nvSpPr>
        <p:spPr>
          <a:xfrm>
            <a:off x="4654296" y="2706624"/>
            <a:ext cx="6894576" cy="3483864"/>
          </a:xfrm>
        </p:spPr>
        <p:txBody>
          <a:bodyPr>
            <a:normAutofit fontScale="85000" lnSpcReduction="20000"/>
          </a:bodyPr>
          <a:lstStyle/>
          <a:p>
            <a:pPr>
              <a:lnSpc>
                <a:spcPct val="100000"/>
              </a:lnSpc>
            </a:pPr>
            <a:r>
              <a:rPr lang="pt-BR" sz="2000" dirty="0"/>
              <a:t>Em 1602, na Holanda, nascia a primeira empresa global que se tem notícias: A COMPANHIA HOLANDESA DAS INDIAS ORIENTAIS. Conhecida pela sigla VOC</a:t>
            </a:r>
          </a:p>
          <a:p>
            <a:pPr>
              <a:lnSpc>
                <a:spcPct val="100000"/>
              </a:lnSpc>
            </a:pPr>
            <a:r>
              <a:rPr lang="pt-BR" sz="2000" dirty="0"/>
              <a:t>Essa empresa nasceu para concorrer com a Companhia dos Mercadores de Londres, que também operava as rotas marítimas para as índias e Ásia em busca de especiarias como cravo da índia, pimenta do reino, cacau, guaraná, etc.</a:t>
            </a:r>
          </a:p>
          <a:p>
            <a:pPr>
              <a:lnSpc>
                <a:spcPct val="100000"/>
              </a:lnSpc>
            </a:pPr>
            <a:r>
              <a:rPr lang="pt-BR" sz="2000" dirty="0"/>
              <a:t>Porém os custos eram muito altos, pois nem sempre os reis estavam dispostos a financiar as viagens. Afinal, os navios, movidos a velas, carregavam uma tripulação imensa, pois poderiam ser atacados por piratas ou naufragados e nunca mais voltarem. O que quase sempre ocorria.</a:t>
            </a:r>
          </a:p>
          <a:p>
            <a:pPr>
              <a:lnSpc>
                <a:spcPct val="100000"/>
              </a:lnSpc>
            </a:pPr>
            <a:r>
              <a:rPr lang="pt-BR" sz="2000" dirty="0"/>
              <a:t>Eles não viajam para negociar mercadorias e sim tomar na marra os polos produtores de especiarias.</a:t>
            </a:r>
          </a:p>
          <a:p>
            <a:pPr>
              <a:lnSpc>
                <a:spcPct val="100000"/>
              </a:lnSpc>
            </a:pPr>
            <a:endParaRPr lang="pt-BR" sz="2000" dirty="0"/>
          </a:p>
        </p:txBody>
      </p:sp>
      <p:pic>
        <p:nvPicPr>
          <p:cNvPr id="9" name="Imagem 8">
            <a:extLst>
              <a:ext uri="{FF2B5EF4-FFF2-40B4-BE49-F238E27FC236}">
                <a16:creationId xmlns:a16="http://schemas.microsoft.com/office/drawing/2014/main" id="{344BCE58-2143-4C8E-9466-987C1BAFC28B}"/>
              </a:ext>
            </a:extLst>
          </p:cNvPr>
          <p:cNvPicPr>
            <a:picLocks noChangeAspect="1"/>
          </p:cNvPicPr>
          <p:nvPr/>
        </p:nvPicPr>
        <p:blipFill rotWithShape="1">
          <a:blip r:embed="rId2"/>
          <a:srcRect t="1000" r="1" b="9569"/>
          <a:stretch/>
        </p:blipFill>
        <p:spPr>
          <a:xfrm>
            <a:off x="768412" y="536027"/>
            <a:ext cx="3363986" cy="5691351"/>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ln>
            <a:solidFill>
              <a:schemeClr val="accent1"/>
            </a:solidFill>
          </a:ln>
        </p:spPr>
      </p:pic>
      <p:sp>
        <p:nvSpPr>
          <p:cNvPr id="7" name="Oval 14">
            <a:extLst>
              <a:ext uri="{FF2B5EF4-FFF2-40B4-BE49-F238E27FC236}">
                <a16:creationId xmlns:a16="http://schemas.microsoft.com/office/drawing/2014/main" id="{EF515B4A-CB20-4847-8E00-0DD66F1FEBB4}"/>
              </a:ext>
            </a:extLst>
          </p:cNvPr>
          <p:cNvSpPr/>
          <p:nvPr/>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8" name="Espaço Reservado para o Número do Slide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pt-BR" noProof="0" smtClean="0"/>
              <a:pPr rtl="0"/>
              <a:t>9</a:t>
            </a:fld>
            <a:endParaRPr lang="pt-BR" noProof="0" dirty="0"/>
          </a:p>
        </p:txBody>
      </p:sp>
    </p:spTree>
    <p:extLst>
      <p:ext uri="{BB962C8B-B14F-4D97-AF65-F5344CB8AC3E}">
        <p14:creationId xmlns:p14="http://schemas.microsoft.com/office/powerpoint/2010/main" val="2845300868"/>
      </p:ext>
    </p:extLst>
  </p:cSld>
  <p:clrMapOvr>
    <a:masterClrMapping/>
  </p:clrMapOvr>
</p:sld>
</file>

<file path=ppt/theme/theme1.xml><?xml version="1.0" encoding="utf-8"?>
<a:theme xmlns:a="http://schemas.openxmlformats.org/drawingml/2006/main" name="tf34076243">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239_TF34076243" id="{B19F647D-052F-462D-B13C-2924197F5B65}" vid="{157B9AD0-794D-43A3-8A38-D606FE21B80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19797F-2510-4681-A59B-FCD8F3733FE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4C31332-3081-4BD9-AD6F-078B4521F357}">
  <ds:schemaRefs>
    <ds:schemaRef ds:uri="http://schemas.microsoft.com/sharepoint/v3/contenttype/forms"/>
  </ds:schemaRefs>
</ds:datastoreItem>
</file>

<file path=customXml/itemProps3.xml><?xml version="1.0" encoding="utf-8"?>
<ds:datastoreItem xmlns:ds="http://schemas.openxmlformats.org/officeDocument/2006/customXml" ds:itemID="{1FF4E1AF-DB5E-4764-961C-6F82B33E9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5351</Words>
  <Application>Microsoft Office PowerPoint</Application>
  <PresentationFormat>Widescreen</PresentationFormat>
  <Paragraphs>401</Paragraphs>
  <Slides>74</Slides>
  <Notes>37</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74</vt:i4>
      </vt:variant>
    </vt:vector>
  </HeadingPairs>
  <TitlesOfParts>
    <vt:vector size="80" baseType="lpstr">
      <vt:lpstr>-apple-system</vt:lpstr>
      <vt:lpstr>Arial</vt:lpstr>
      <vt:lpstr>Calibri</vt:lpstr>
      <vt:lpstr>Corbel</vt:lpstr>
      <vt:lpstr>Droid Sans</vt:lpstr>
      <vt:lpstr>tf34076243</vt:lpstr>
      <vt:lpstr>Introdução AO MERCADO DE AÇÕES e uso da computação</vt:lpstr>
      <vt:lpstr>DISCLAIMER</vt:lpstr>
      <vt:lpstr>Nossos Monitores voluntários</vt:lpstr>
      <vt:lpstr>Metodologia do Curso </vt:lpstr>
      <vt:lpstr>História do MERCADO DE AÇÕES</vt:lpstr>
      <vt:lpstr>Bélgica  1487</vt:lpstr>
      <vt:lpstr>ANTUERPIA 1531</vt:lpstr>
      <vt:lpstr>HOLANDA 1602</vt:lpstr>
      <vt:lpstr>COMPANHIA HOLANDESA DAS INDIAS ORIENTAIS</vt:lpstr>
      <vt:lpstr>COMPANHIA HOLANDESA DAS INDIAS ORIENTAIS</vt:lpstr>
      <vt:lpstr>BOLSA DE VALORES NO BRASIL</vt:lpstr>
      <vt:lpstr>BOLSA DE VALORES NO BRASIL</vt:lpstr>
      <vt:lpstr>O papel da bolsa de valores </vt:lpstr>
      <vt:lpstr>O papel da bolsa de valores </vt:lpstr>
      <vt:lpstr>Como funciona a bolsa de valores</vt:lpstr>
      <vt:lpstr>A fiscalização da bolsa de valores </vt:lpstr>
      <vt:lpstr>A fiscalização da bolsa de valores </vt:lpstr>
      <vt:lpstr>O PAPEL DO MECANISMO DE RESSARCIMENTO DE PERDAS (MRP)</vt:lpstr>
      <vt:lpstr>O PAPEL DA CVM </vt:lpstr>
      <vt:lpstr>HORA DO VÍDEO</vt:lpstr>
      <vt:lpstr>HORA DO “QUEM SABE, FAZ AO VIVO!”</vt:lpstr>
      <vt:lpstr>O que são Ações</vt:lpstr>
      <vt:lpstr>O QUE SÃO aÇÕES </vt:lpstr>
      <vt:lpstr>O QUE SÃO aÇÕES </vt:lpstr>
      <vt:lpstr>Categorias de Sociedades ANônimas</vt:lpstr>
      <vt:lpstr>COMO SÃO CONSTITUÍDAS AS SOCIEDADES ANÔNIMAS </vt:lpstr>
      <vt:lpstr>Tipos de Ações</vt:lpstr>
      <vt:lpstr>Ok, E o que ganho sendo sócio?</vt:lpstr>
      <vt:lpstr>Proventos</vt:lpstr>
      <vt:lpstr>Valorização da Ação</vt:lpstr>
      <vt:lpstr>Como uma empresa ingressa na bolsa?</vt:lpstr>
      <vt:lpstr>OFERTA PÚBLICA INICIAL ou  Initial Public Offering</vt:lpstr>
      <vt:lpstr>OFERTA PÚBLICA INICIAL ou  Initial Public Offering</vt:lpstr>
      <vt:lpstr>OFERTA PÚBLICA INICIAL ou  Initial Public Offering</vt:lpstr>
      <vt:lpstr>HORA DO “QUEM SABE, FAZ AO VIVO!”</vt:lpstr>
      <vt:lpstr>Ações – Códigos utilizados</vt:lpstr>
      <vt:lpstr>Códigos utilizados</vt:lpstr>
      <vt:lpstr>Ações – Códigos utilizados</vt:lpstr>
      <vt:lpstr>Negociação</vt:lpstr>
      <vt:lpstr>Outros conceitos</vt:lpstr>
      <vt:lpstr>Outros conceitos</vt:lpstr>
      <vt:lpstr>HORA DO “QUEM SABE, FAZ AO VIVO!”</vt:lpstr>
      <vt:lpstr>Quais os tipos mais comuns de ações na bolsa?</vt:lpstr>
      <vt:lpstr>Outros tipos de ações</vt:lpstr>
      <vt:lpstr>Dica de sites</vt:lpstr>
      <vt:lpstr>Outros tipos de ações</vt:lpstr>
      <vt:lpstr>HORA DO “QUEM SABE, FAZ AO VIVO!”</vt:lpstr>
      <vt:lpstr>Outros tipos de ações</vt:lpstr>
      <vt:lpstr>Outros tipos de ações</vt:lpstr>
      <vt:lpstr>Dica de site</vt:lpstr>
      <vt:lpstr>Outros tipos de ações</vt:lpstr>
      <vt:lpstr>Dica de livro</vt:lpstr>
      <vt:lpstr>QUAL SEU PERFIL DE INVESTIDOR? descubra</vt:lpstr>
      <vt:lpstr>Seu perfil de investidor</vt:lpstr>
      <vt:lpstr>O QUE É UM TRADER?</vt:lpstr>
      <vt:lpstr>O que é um Position Trader?</vt:lpstr>
      <vt:lpstr>BUY AND HOLD</vt:lpstr>
      <vt:lpstr>O QUE É SWING TRADER?</vt:lpstr>
      <vt:lpstr>O que é um Day Trader?</vt:lpstr>
      <vt:lpstr>Como acesso o mercado de ações</vt:lpstr>
      <vt:lpstr>Corretora de Valores</vt:lpstr>
      <vt:lpstr>Corretora – O que fazem </vt:lpstr>
      <vt:lpstr>HORA DO “QUEM SABE, FAZ AO VIVO!”</vt:lpstr>
      <vt:lpstr>Agente Autônomo</vt:lpstr>
      <vt:lpstr>agentes – O que fazem </vt:lpstr>
      <vt:lpstr>Formadores de Mercado</vt:lpstr>
      <vt:lpstr>formadores – O que fazem </vt:lpstr>
      <vt:lpstr>Home broker</vt:lpstr>
      <vt:lpstr>Home broker – O que faz </vt:lpstr>
      <vt:lpstr>Book de ofertas com boleta aberta</vt:lpstr>
      <vt:lpstr>BOLETA ELETRÔNICA DE NEGOCIAÇÃO</vt:lpstr>
      <vt:lpstr>Dica de site</vt:lpstr>
      <vt:lpstr>HORA DO “QUEM SABE, FAZ AO VIVO!”</vt:lpstr>
      <vt:lpstr>Análise Fundamentalista e  Análise Técnica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2021-05-19T14:47:51Z</dcterms:created>
  <dcterms:modified xsi:type="dcterms:W3CDTF">2021-05-30T10:55:54Z</dcterms:modified>
</cp:coreProperties>
</file>